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2"/>
  </p:notesMasterIdLst>
  <p:sldIdLst>
    <p:sldId id="256" r:id="rId2"/>
    <p:sldId id="262" r:id="rId3"/>
    <p:sldId id="288" r:id="rId4"/>
    <p:sldId id="295" r:id="rId5"/>
    <p:sldId id="294" r:id="rId6"/>
    <p:sldId id="323" r:id="rId7"/>
    <p:sldId id="308" r:id="rId8"/>
    <p:sldId id="321" r:id="rId9"/>
    <p:sldId id="309" r:id="rId10"/>
    <p:sldId id="310" r:id="rId11"/>
    <p:sldId id="322" r:id="rId12"/>
    <p:sldId id="325" r:id="rId13"/>
    <p:sldId id="326" r:id="rId14"/>
    <p:sldId id="311" r:id="rId15"/>
    <p:sldId id="312" r:id="rId16"/>
    <p:sldId id="313" r:id="rId17"/>
    <p:sldId id="324" r:id="rId18"/>
    <p:sldId id="316" r:id="rId19"/>
    <p:sldId id="318" r:id="rId20"/>
    <p:sldId id="319" r:id="rId21"/>
    <p:sldId id="291" r:id="rId22"/>
    <p:sldId id="278" r:id="rId23"/>
    <p:sldId id="277" r:id="rId24"/>
    <p:sldId id="302" r:id="rId25"/>
    <p:sldId id="296" r:id="rId26"/>
    <p:sldId id="297" r:id="rId27"/>
    <p:sldId id="298" r:id="rId28"/>
    <p:sldId id="299" r:id="rId29"/>
    <p:sldId id="300" r:id="rId30"/>
    <p:sldId id="301" r:id="rId31"/>
    <p:sldId id="303" r:id="rId32"/>
    <p:sldId id="304" r:id="rId33"/>
    <p:sldId id="306" r:id="rId34"/>
    <p:sldId id="307" r:id="rId35"/>
    <p:sldId id="305" r:id="rId36"/>
    <p:sldId id="315" r:id="rId37"/>
    <p:sldId id="293" r:id="rId38"/>
    <p:sldId id="290" r:id="rId39"/>
    <p:sldId id="292" r:id="rId40"/>
    <p:sldId id="289" r:id="rId4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lie, Sean E" initials="SSE" lastIdx="1" clrIdx="0">
    <p:extLst/>
  </p:cmAuthor>
  <p:cmAuthor id="2" name="Cuomo, Joseph" initials="CJ" lastIdx="2" clrIdx="1">
    <p:extLst>
      <p:ext uri="{19B8F6BF-5375-455C-9EA6-DF929625EA0E}">
        <p15:presenceInfo xmlns:p15="http://schemas.microsoft.com/office/powerpoint/2012/main" userId="S-1-5-21-1454471165-1500820517-839522115-988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3" autoAdjust="0"/>
    <p:restoredTop sz="94723" autoAdjust="0"/>
  </p:normalViewPr>
  <p:slideViewPr>
    <p:cSldViewPr>
      <p:cViewPr varScale="1">
        <p:scale>
          <a:sx n="127" d="100"/>
          <a:sy n="127" d="100"/>
        </p:scale>
        <p:origin x="91" y="13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4-24T15:46:39.364" idx="1">
    <p:pos x="-603" y="1203"/>
    <p:text>May need to tweak this slide based on projects that are funded and in-design, or will be in design during Town phase.</p:text>
    <p:extLst mod="1">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DFA6F688-FEAE-476E-9EC2-EE13B8B53581}" type="datetimeFigureOut">
              <a:rPr lang="en-US" smtClean="0"/>
              <a:t>10/19/2018</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3BE1EFCC-F907-4A35-80CF-D7DD899600B8}" type="slidenum">
              <a:rPr lang="en-US" smtClean="0"/>
              <a:t>‹#›</a:t>
            </a:fld>
            <a:endParaRPr lang="en-US"/>
          </a:p>
        </p:txBody>
      </p:sp>
    </p:spTree>
    <p:extLst>
      <p:ext uri="{BB962C8B-B14F-4D97-AF65-F5344CB8AC3E}">
        <p14:creationId xmlns:p14="http://schemas.microsoft.com/office/powerpoint/2010/main" val="1699326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E1EFCC-F907-4A35-80CF-D7DD899600B8}" type="slidenum">
              <a:rPr lang="en-US" smtClean="0"/>
              <a:t>17</a:t>
            </a:fld>
            <a:endParaRPr lang="en-US"/>
          </a:p>
        </p:txBody>
      </p:sp>
    </p:spTree>
    <p:extLst>
      <p:ext uri="{BB962C8B-B14F-4D97-AF65-F5344CB8AC3E}">
        <p14:creationId xmlns:p14="http://schemas.microsoft.com/office/powerpoint/2010/main" val="26987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C11556-1CF0-40D1-9DC2-77C833992F82}" type="datetimeFigureOut">
              <a:rPr lang="en-US" smtClean="0"/>
              <a:t>10/19/2018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5AA4F-E7C5-467A-84A0-FA6FBC4CCD0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C11556-1CF0-40D1-9DC2-77C833992F82}" type="datetimeFigureOut">
              <a:rPr lang="en-US" smtClean="0"/>
              <a:t>10/19/2018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5AA4F-E7C5-467A-84A0-FA6FBC4CCD0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CBC11556-1CF0-40D1-9DC2-77C833992F82}" type="datetimeFigureOut">
              <a:rPr lang="en-US" smtClean="0"/>
              <a:t>10/19/2018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5AA4F-E7C5-467A-84A0-FA6FBC4CCD0B}"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C11556-1CF0-40D1-9DC2-77C833992F82}" type="datetimeFigureOut">
              <a:rPr lang="en-US" smtClean="0"/>
              <a:t>10/19/2018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5AA4F-E7C5-467A-84A0-FA6FBC4CCD0B}"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C11556-1CF0-40D1-9DC2-77C833992F82}" type="datetimeFigureOut">
              <a:rPr lang="en-US" smtClean="0"/>
              <a:t>10/19/2018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5AA4F-E7C5-467A-84A0-FA6FBC4CCD0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CBC11556-1CF0-40D1-9DC2-77C833992F82}" type="datetimeFigureOut">
              <a:rPr lang="en-US" smtClean="0"/>
              <a:t>10/19/2018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5AA4F-E7C5-467A-84A0-FA6FBC4CCD0B}"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C11556-1CF0-40D1-9DC2-77C833992F82}" type="datetimeFigureOut">
              <a:rPr lang="en-US" smtClean="0"/>
              <a:t>10/19/2018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95AA4F-E7C5-467A-84A0-FA6FBC4CCD0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C11556-1CF0-40D1-9DC2-77C833992F82}" type="datetimeFigureOut">
              <a:rPr lang="en-US" smtClean="0"/>
              <a:t>10/19/2018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95AA4F-E7C5-467A-84A0-FA6FBC4CCD0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CBC11556-1CF0-40D1-9DC2-77C833992F82}" type="datetimeFigureOut">
              <a:rPr lang="en-US" smtClean="0"/>
              <a:t>10/19/2018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95AA4F-E7C5-467A-84A0-FA6FBC4CCD0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BC11556-1CF0-40D1-9DC2-77C833992F82}" type="datetimeFigureOut">
              <a:rPr lang="en-US" smtClean="0"/>
              <a:t>10/19/2018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5AA4F-E7C5-467A-84A0-FA6FBC4CCD0B}"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C11556-1CF0-40D1-9DC2-77C833992F82}" type="datetimeFigureOut">
              <a:rPr lang="en-US" smtClean="0"/>
              <a:t>10/19/2018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5AA4F-E7C5-467A-84A0-FA6FBC4CCD0B}"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CBC11556-1CF0-40D1-9DC2-77C833992F82}" type="datetimeFigureOut">
              <a:rPr lang="en-US" smtClean="0"/>
              <a:t>10/19/2018</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595AA4F-E7C5-467A-84A0-FA6FBC4CCD0B}"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5" Type="http://schemas.openxmlformats.org/officeDocument/2006/relationships/image" Target="../media/image4.png"/><Relationship Id="rId4" Type="http://schemas.openxmlformats.org/officeDocument/2006/relationships/hyperlink" Target="https://gedeongrc.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28.jpe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jpe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rct=j&amp;q=&amp;esrc=s&amp;source=images&amp;cd=&amp;cad=rja&amp;uact=8&amp;ved=0ahUKEwjE5ti91-jMAhVGNT4KHWTLAhgQjRwIBw&amp;url=https://en.wikipedia.org/wiki/File:Seal_of_Nassau_County,_New_York.svg&amp;psig=AFQjCNESvcTa1OqlwF6ESNdmIxTrFRtBWQ&amp;ust=1463834736910640" TargetMode="Externa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5298" y="2286000"/>
            <a:ext cx="7772400" cy="1447800"/>
          </a:xfrm>
        </p:spPr>
        <p:txBody>
          <a:bodyPr>
            <a:normAutofit fontScale="90000"/>
          </a:bodyPr>
          <a:lstStyle/>
          <a:p>
            <a:r>
              <a:rPr lang="en-US" sz="2800" dirty="0"/>
              <a:t/>
            </a:r>
            <a:br>
              <a:rPr lang="en-US" sz="2800" dirty="0"/>
            </a:br>
            <a:r>
              <a:rPr lang="en-US" sz="2800" dirty="0"/>
              <a:t/>
            </a:r>
            <a:br>
              <a:rPr lang="en-US" sz="2800" dirty="0"/>
            </a:br>
            <a:r>
              <a:rPr lang="en-US" sz="4000" b="1" dirty="0">
                <a:solidFill>
                  <a:schemeClr val="bg1"/>
                </a:solidFill>
                <a:latin typeface="Andalus" panose="02020603050405020304" pitchFamily="18" charset="-78"/>
                <a:cs typeface="Andalus" panose="02020603050405020304" pitchFamily="18" charset="-78"/>
              </a:rPr>
              <a:t>SILVER LAKE DRAINAGE</a:t>
            </a:r>
            <a:br>
              <a:rPr lang="en-US" sz="4000" b="1" dirty="0">
                <a:solidFill>
                  <a:schemeClr val="bg1"/>
                </a:solidFill>
                <a:latin typeface="Andalus" panose="02020603050405020304" pitchFamily="18" charset="-78"/>
                <a:cs typeface="Andalus" panose="02020603050405020304" pitchFamily="18" charset="-78"/>
              </a:rPr>
            </a:br>
            <a:r>
              <a:rPr lang="en-US" sz="4000" b="1" dirty="0">
                <a:solidFill>
                  <a:schemeClr val="bg1"/>
                </a:solidFill>
                <a:latin typeface="Andalus" panose="02020603050405020304" pitchFamily="18" charset="-78"/>
                <a:cs typeface="Andalus" panose="02020603050405020304" pitchFamily="18" charset="-78"/>
              </a:rPr>
              <a:t>IMPROVEMENTS PROJECT</a:t>
            </a:r>
            <a:br>
              <a:rPr lang="en-US" sz="4000" b="1" dirty="0">
                <a:solidFill>
                  <a:schemeClr val="bg1"/>
                </a:solidFill>
                <a:latin typeface="Andalus" panose="02020603050405020304" pitchFamily="18" charset="-78"/>
                <a:cs typeface="Andalus" panose="02020603050405020304" pitchFamily="18" charset="-78"/>
              </a:rPr>
            </a:br>
            <a:r>
              <a:rPr lang="en-US" sz="4000" b="1" dirty="0">
                <a:solidFill>
                  <a:schemeClr val="bg1"/>
                </a:solidFill>
                <a:latin typeface="Andalus" panose="02020603050405020304" pitchFamily="18" charset="-78"/>
                <a:cs typeface="Andalus" panose="02020603050405020304" pitchFamily="18" charset="-78"/>
              </a:rPr>
              <a:t>PUBLIC INFORMATION MEETING</a:t>
            </a:r>
            <a:r>
              <a:rPr lang="en-US" sz="2800" dirty="0">
                <a:latin typeface="Andalus" panose="02020603050405020304" pitchFamily="18" charset="-78"/>
                <a:cs typeface="Andalus" panose="02020603050405020304" pitchFamily="18" charset="-78"/>
              </a:rPr>
              <a:t/>
            </a:r>
            <a:br>
              <a:rPr lang="en-US" sz="2800" dirty="0">
                <a:latin typeface="Andalus" panose="02020603050405020304" pitchFamily="18" charset="-78"/>
                <a:cs typeface="Andalus" panose="02020603050405020304" pitchFamily="18" charset="-78"/>
              </a:rPr>
            </a:br>
            <a:r>
              <a:rPr lang="en-US" sz="2800" dirty="0">
                <a:latin typeface="Andalus" panose="02020603050405020304" pitchFamily="18" charset="-78"/>
                <a:cs typeface="Andalus" panose="02020603050405020304" pitchFamily="18" charset="-78"/>
              </a:rPr>
              <a:t/>
            </a:r>
            <a:br>
              <a:rPr lang="en-US" sz="2800" dirty="0">
                <a:latin typeface="Andalus" panose="02020603050405020304" pitchFamily="18" charset="-78"/>
                <a:cs typeface="Andalus" panose="02020603050405020304" pitchFamily="18" charset="-78"/>
              </a:rPr>
            </a:br>
            <a:r>
              <a:rPr lang="en-US" sz="2000" b="1" dirty="0" smtClean="0">
                <a:latin typeface="Andalus" panose="02020603050405020304" pitchFamily="18" charset="-78"/>
                <a:cs typeface="Andalus" panose="02020603050405020304" pitchFamily="18" charset="-78"/>
              </a:rPr>
              <a:t>OCTOBER, 2018</a:t>
            </a:r>
            <a:r>
              <a:rPr lang="en-US" sz="2800" dirty="0">
                <a:latin typeface="Andalus" panose="02020603050405020304" pitchFamily="18" charset="-78"/>
                <a:cs typeface="Andalus" panose="02020603050405020304" pitchFamily="18" charset="-78"/>
              </a:rPr>
              <a:t/>
            </a:r>
            <a:br>
              <a:rPr lang="en-US" sz="2800" dirty="0">
                <a:latin typeface="Andalus" panose="02020603050405020304" pitchFamily="18" charset="-78"/>
                <a:cs typeface="Andalus" panose="02020603050405020304" pitchFamily="18" charset="-78"/>
              </a:rPr>
            </a:br>
            <a:r>
              <a:rPr lang="en-US" sz="2000" dirty="0">
                <a:latin typeface="Andalus" panose="02020603050405020304" pitchFamily="18" charset="-78"/>
                <a:cs typeface="Andalus" panose="02020603050405020304" pitchFamily="18" charset="-78"/>
              </a:rPr>
              <a:t/>
            </a:r>
            <a:br>
              <a:rPr lang="en-US" sz="2000" dirty="0">
                <a:latin typeface="Andalus" panose="02020603050405020304" pitchFamily="18" charset="-78"/>
                <a:cs typeface="Andalus" panose="02020603050405020304" pitchFamily="18" charset="-78"/>
              </a:rPr>
            </a:br>
            <a:r>
              <a:rPr lang="en-US" sz="2000" dirty="0">
                <a:latin typeface="Andalus" panose="02020603050405020304" pitchFamily="18" charset="-78"/>
                <a:cs typeface="Andalus" panose="02020603050405020304" pitchFamily="18" charset="-78"/>
              </a:rPr>
              <a:t>New York State Governor’s Office of Storm Recovery (GOSR) – Funded</a:t>
            </a:r>
            <a:br>
              <a:rPr lang="en-US" sz="2000" dirty="0">
                <a:latin typeface="Andalus" panose="02020603050405020304" pitchFamily="18" charset="-78"/>
                <a:cs typeface="Andalus" panose="02020603050405020304" pitchFamily="18" charset="-78"/>
              </a:rPr>
            </a:br>
            <a:r>
              <a:rPr lang="en-US" sz="2000" dirty="0">
                <a:latin typeface="Andalus" panose="02020603050405020304" pitchFamily="18" charset="-78"/>
                <a:cs typeface="Andalus" panose="02020603050405020304" pitchFamily="18" charset="-78"/>
              </a:rPr>
              <a:t>Disaster Recovery</a:t>
            </a:r>
            <a:br>
              <a:rPr lang="en-US" sz="2000" dirty="0">
                <a:latin typeface="Andalus" panose="02020603050405020304" pitchFamily="18" charset="-78"/>
                <a:cs typeface="Andalus" panose="02020603050405020304" pitchFamily="18" charset="-78"/>
              </a:rPr>
            </a:br>
            <a:endParaRPr lang="en-US" sz="2000" dirty="0">
              <a:latin typeface="Andalus" panose="02020603050405020304" pitchFamily="18" charset="-78"/>
              <a:cs typeface="Andalus" panose="02020603050405020304" pitchFamily="18" charset="-78"/>
            </a:endParaRPr>
          </a:p>
        </p:txBody>
      </p:sp>
      <p:grpSp>
        <p:nvGrpSpPr>
          <p:cNvPr id="6" name="Group 5"/>
          <p:cNvGrpSpPr>
            <a:grpSpLocks noChangeAspect="1"/>
          </p:cNvGrpSpPr>
          <p:nvPr/>
        </p:nvGrpSpPr>
        <p:grpSpPr bwMode="auto">
          <a:xfrm>
            <a:off x="304800" y="5427186"/>
            <a:ext cx="1600199" cy="449025"/>
            <a:chOff x="3149" y="5184"/>
            <a:chExt cx="5734" cy="1605"/>
          </a:xfrm>
        </p:grpSpPr>
        <p:sp>
          <p:nvSpPr>
            <p:cNvPr id="7" name="Freeform 6"/>
            <p:cNvSpPr>
              <a:spLocks noChangeAspect="1"/>
            </p:cNvSpPr>
            <p:nvPr/>
          </p:nvSpPr>
          <p:spPr bwMode="auto">
            <a:xfrm>
              <a:off x="4285" y="5210"/>
              <a:ext cx="494" cy="1579"/>
            </a:xfrm>
            <a:custGeom>
              <a:avLst/>
              <a:gdLst>
                <a:gd name="T0" fmla="*/ 1866 w 1867"/>
                <a:gd name="T1" fmla="*/ 4977 h 4977"/>
                <a:gd name="T2" fmla="*/ 1866 w 1867"/>
                <a:gd name="T3" fmla="*/ 0 h 4977"/>
                <a:gd name="T4" fmla="*/ 0 w 1867"/>
                <a:gd name="T5" fmla="*/ 0 h 4977"/>
                <a:gd name="T6" fmla="*/ 0 w 1867"/>
                <a:gd name="T7" fmla="*/ 4977 h 4977"/>
                <a:gd name="T8" fmla="*/ 1866 w 1867"/>
                <a:gd name="T9" fmla="*/ 4977 h 4977"/>
                <a:gd name="T10" fmla="*/ 1867 w 1867"/>
                <a:gd name="T11" fmla="*/ 4977 h 4977"/>
              </a:gdLst>
              <a:ahLst/>
              <a:cxnLst>
                <a:cxn ang="0">
                  <a:pos x="T0" y="T1"/>
                </a:cxn>
                <a:cxn ang="0">
                  <a:pos x="T2" y="T3"/>
                </a:cxn>
                <a:cxn ang="0">
                  <a:pos x="T4" y="T5"/>
                </a:cxn>
                <a:cxn ang="0">
                  <a:pos x="T6" y="T7"/>
                </a:cxn>
                <a:cxn ang="0">
                  <a:pos x="T8" y="T9"/>
                </a:cxn>
                <a:cxn ang="0">
                  <a:pos x="T10" y="T11"/>
                </a:cxn>
              </a:cxnLst>
              <a:rect l="0" t="0" r="r" b="b"/>
              <a:pathLst>
                <a:path w="1867" h="4977">
                  <a:moveTo>
                    <a:pt x="1866" y="4977"/>
                  </a:moveTo>
                  <a:lnTo>
                    <a:pt x="1866" y="0"/>
                  </a:lnTo>
                  <a:lnTo>
                    <a:pt x="0" y="0"/>
                  </a:lnTo>
                  <a:lnTo>
                    <a:pt x="0" y="4977"/>
                  </a:lnTo>
                  <a:lnTo>
                    <a:pt x="1866" y="4977"/>
                  </a:lnTo>
                  <a:lnTo>
                    <a:pt x="1867" y="4977"/>
                  </a:lnTo>
                </a:path>
              </a:pathLst>
            </a:custGeom>
            <a:solidFill>
              <a:srgbClr val="0000F4"/>
            </a:solidFill>
            <a:ln>
              <a:noFill/>
            </a:ln>
            <a:effectLst/>
            <a:extLst>
              <a:ext uri="{91240B29-F687-4F45-9708-019B960494DF}">
                <a14:hiddenLine xmlns:a14="http://schemas.microsoft.com/office/drawing/2010/main" w="0">
                  <a:solidFill>
                    <a:srgbClr val="003300"/>
                  </a:solidFill>
                  <a:round/>
                  <a:headEnd/>
                  <a:tailEnd/>
                </a14:hiddenLine>
              </a:ext>
              <a:ext uri="{AF507438-7753-43E0-B8FC-AC1667EBCBE1}">
                <a14:hiddenEffects xmlns:a14="http://schemas.microsoft.com/office/drawing/2010/main">
                  <a:effectLst>
                    <a:outerShdw dist="17961" dir="13500000" algn="ctr" rotWithShape="0">
                      <a:srgbClr val="0000F4">
                        <a:gamma/>
                        <a:shade val="60000"/>
                        <a:invGamma/>
                      </a:srgbClr>
                    </a:outerShdw>
                  </a:effectLst>
                </a14:hiddenEffects>
              </a:ext>
            </a:extLst>
          </p:spPr>
          <p:txBody>
            <a:bodyPr rot="0" vert="horz" wrap="square" lIns="91440" tIns="45720" rIns="91440" bIns="45720" anchor="t" anchorCtr="0" upright="1">
              <a:noAutofit/>
            </a:bodyPr>
            <a:lstStyle/>
            <a:p>
              <a:endParaRPr lang="en-US"/>
            </a:p>
          </p:txBody>
        </p:sp>
        <p:sp>
          <p:nvSpPr>
            <p:cNvPr id="8" name="Freeform 7"/>
            <p:cNvSpPr>
              <a:spLocks noChangeAspect="1"/>
            </p:cNvSpPr>
            <p:nvPr/>
          </p:nvSpPr>
          <p:spPr bwMode="auto">
            <a:xfrm>
              <a:off x="3149" y="5184"/>
              <a:ext cx="987" cy="1605"/>
            </a:xfrm>
            <a:custGeom>
              <a:avLst/>
              <a:gdLst>
                <a:gd name="T0" fmla="*/ 3733 w 3734"/>
                <a:gd name="T1" fmla="*/ 5057 h 5057"/>
                <a:gd name="T2" fmla="*/ 3733 w 3734"/>
                <a:gd name="T3" fmla="*/ 3189 h 5057"/>
                <a:gd name="T4" fmla="*/ 1866 w 3734"/>
                <a:gd name="T5" fmla="*/ 3189 h 5057"/>
                <a:gd name="T6" fmla="*/ 1866 w 3734"/>
                <a:gd name="T7" fmla="*/ 0 h 5057"/>
                <a:gd name="T8" fmla="*/ 0 w 3734"/>
                <a:gd name="T9" fmla="*/ 0 h 5057"/>
                <a:gd name="T10" fmla="*/ 0 w 3734"/>
                <a:gd name="T11" fmla="*/ 5057 h 5057"/>
                <a:gd name="T12" fmla="*/ 3733 w 3734"/>
                <a:gd name="T13" fmla="*/ 5057 h 5057"/>
                <a:gd name="T14" fmla="*/ 3734 w 3734"/>
                <a:gd name="T15" fmla="*/ 5057 h 50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4" h="5057">
                  <a:moveTo>
                    <a:pt x="3733" y="5057"/>
                  </a:moveTo>
                  <a:lnTo>
                    <a:pt x="3733" y="3189"/>
                  </a:lnTo>
                  <a:lnTo>
                    <a:pt x="1866" y="3189"/>
                  </a:lnTo>
                  <a:lnTo>
                    <a:pt x="1866" y="0"/>
                  </a:lnTo>
                  <a:lnTo>
                    <a:pt x="0" y="0"/>
                  </a:lnTo>
                  <a:lnTo>
                    <a:pt x="0" y="5057"/>
                  </a:lnTo>
                  <a:lnTo>
                    <a:pt x="3733" y="5057"/>
                  </a:lnTo>
                  <a:lnTo>
                    <a:pt x="3734" y="5057"/>
                  </a:lnTo>
                </a:path>
              </a:pathLst>
            </a:custGeom>
            <a:solidFill>
              <a:srgbClr val="0000F4"/>
            </a:solidFill>
            <a:ln>
              <a:noFill/>
            </a:ln>
            <a:effectLst/>
            <a:extLst>
              <a:ext uri="{91240B29-F687-4F45-9708-019B960494DF}">
                <a14:hiddenLine xmlns:a14="http://schemas.microsoft.com/office/drawing/2010/main" w="0">
                  <a:solidFill>
                    <a:srgbClr val="003300"/>
                  </a:solidFill>
                  <a:round/>
                  <a:headEnd/>
                  <a:tailEnd/>
                </a14:hiddenLine>
              </a:ext>
              <a:ext uri="{AF507438-7753-43E0-B8FC-AC1667EBCBE1}">
                <a14:hiddenEffects xmlns:a14="http://schemas.microsoft.com/office/drawing/2010/main">
                  <a:effectLst>
                    <a:outerShdw dist="17961" dir="13500000" algn="ctr" rotWithShape="0">
                      <a:srgbClr val="0000F4">
                        <a:gamma/>
                        <a:shade val="60000"/>
                        <a:invGamma/>
                      </a:srgbClr>
                    </a:outerShdw>
                  </a:effectLst>
                </a14:hiddenEffects>
              </a:ext>
            </a:extLst>
          </p:spPr>
          <p:txBody>
            <a:bodyPr rot="0" vert="horz" wrap="square" lIns="91440" tIns="45720" rIns="91440" bIns="45720" anchor="t" anchorCtr="0" upright="1">
              <a:noAutofit/>
            </a:bodyPr>
            <a:lstStyle/>
            <a:p>
              <a:endParaRPr lang="en-US"/>
            </a:p>
          </p:txBody>
        </p:sp>
        <p:sp>
          <p:nvSpPr>
            <p:cNvPr id="9" name="Freeform 8"/>
            <p:cNvSpPr>
              <a:spLocks noChangeAspect="1"/>
            </p:cNvSpPr>
            <p:nvPr/>
          </p:nvSpPr>
          <p:spPr bwMode="auto">
            <a:xfrm>
              <a:off x="4840" y="5210"/>
              <a:ext cx="639" cy="1574"/>
            </a:xfrm>
            <a:custGeom>
              <a:avLst/>
              <a:gdLst>
                <a:gd name="T0" fmla="*/ 110 w 110"/>
                <a:gd name="T1" fmla="*/ 320 h 320"/>
                <a:gd name="T2" fmla="*/ 37 w 110"/>
                <a:gd name="T3" fmla="*/ 158 h 320"/>
                <a:gd name="T4" fmla="*/ 37 w 110"/>
                <a:gd name="T5" fmla="*/ 135 h 320"/>
                <a:gd name="T6" fmla="*/ 107 w 110"/>
                <a:gd name="T7" fmla="*/ 0 h 320"/>
                <a:gd name="T8" fmla="*/ 0 w 110"/>
                <a:gd name="T9" fmla="*/ 1 h 320"/>
                <a:gd name="T10" fmla="*/ 0 w 110"/>
                <a:gd name="T11" fmla="*/ 320 h 320"/>
              </a:gdLst>
              <a:ahLst/>
              <a:cxnLst>
                <a:cxn ang="0">
                  <a:pos x="T0" y="T1"/>
                </a:cxn>
                <a:cxn ang="0">
                  <a:pos x="T2" y="T3"/>
                </a:cxn>
                <a:cxn ang="0">
                  <a:pos x="T4" y="T5"/>
                </a:cxn>
                <a:cxn ang="0">
                  <a:pos x="T6" y="T7"/>
                </a:cxn>
                <a:cxn ang="0">
                  <a:pos x="T8" y="T9"/>
                </a:cxn>
                <a:cxn ang="0">
                  <a:pos x="T10" y="T11"/>
                </a:cxn>
              </a:cxnLst>
              <a:rect l="0" t="0" r="r" b="b"/>
              <a:pathLst>
                <a:path w="110" h="320">
                  <a:moveTo>
                    <a:pt x="110" y="320"/>
                  </a:moveTo>
                  <a:lnTo>
                    <a:pt x="37" y="158"/>
                  </a:lnTo>
                  <a:lnTo>
                    <a:pt x="37" y="135"/>
                  </a:lnTo>
                  <a:lnTo>
                    <a:pt x="107" y="0"/>
                  </a:lnTo>
                  <a:lnTo>
                    <a:pt x="0" y="1"/>
                  </a:lnTo>
                  <a:lnTo>
                    <a:pt x="0" y="320"/>
                  </a:lnTo>
                </a:path>
              </a:pathLst>
            </a:custGeom>
            <a:solidFill>
              <a:srgbClr val="0000F4"/>
            </a:solidFill>
            <a:ln>
              <a:noFill/>
            </a:ln>
            <a:effectLst/>
            <a:extLst>
              <a:ext uri="{91240B29-F687-4F45-9708-019B960494DF}">
                <a14:hiddenLine xmlns:a14="http://schemas.microsoft.com/office/drawing/2010/main" w="0">
                  <a:solidFill>
                    <a:srgbClr val="003300"/>
                  </a:solidFill>
                  <a:round/>
                  <a:headEnd/>
                  <a:tailEnd/>
                </a14:hiddenLine>
              </a:ext>
              <a:ext uri="{AF507438-7753-43E0-B8FC-AC1667EBCBE1}">
                <a14:hiddenEffects xmlns:a14="http://schemas.microsoft.com/office/drawing/2010/main">
                  <a:effectLst>
                    <a:outerShdw dist="17961" dir="13500000" algn="ctr" rotWithShape="0">
                      <a:srgbClr val="0000F4">
                        <a:gamma/>
                        <a:shade val="60000"/>
                        <a:invGamma/>
                      </a:srgbClr>
                    </a:outerShdw>
                  </a:effectLst>
                </a14:hiddenEffects>
              </a:ext>
            </a:extLst>
          </p:spPr>
          <p:txBody>
            <a:bodyPr rot="0" vert="horz" wrap="square" lIns="91440" tIns="45720" rIns="91440" bIns="45720" anchor="t" anchorCtr="0" upright="1">
              <a:noAutofit/>
            </a:bodyPr>
            <a:lstStyle/>
            <a:p>
              <a:endParaRPr lang="en-US"/>
            </a:p>
          </p:txBody>
        </p:sp>
        <p:sp>
          <p:nvSpPr>
            <p:cNvPr id="10" name="Freeform 9"/>
            <p:cNvSpPr>
              <a:spLocks noChangeAspect="1"/>
            </p:cNvSpPr>
            <p:nvPr/>
          </p:nvSpPr>
          <p:spPr bwMode="auto">
            <a:xfrm>
              <a:off x="8040" y="5205"/>
              <a:ext cx="843" cy="1579"/>
            </a:xfrm>
            <a:custGeom>
              <a:avLst/>
              <a:gdLst>
                <a:gd name="T0" fmla="*/ 0 w 843"/>
                <a:gd name="T1" fmla="*/ 349 h 1579"/>
                <a:gd name="T2" fmla="*/ 110 w 843"/>
                <a:gd name="T3" fmla="*/ 0 h 1579"/>
                <a:gd name="T4" fmla="*/ 425 w 843"/>
                <a:gd name="T5" fmla="*/ 0 h 1579"/>
                <a:gd name="T6" fmla="*/ 843 w 843"/>
                <a:gd name="T7" fmla="*/ 1579 h 1579"/>
                <a:gd name="T8" fmla="*/ 331 w 843"/>
                <a:gd name="T9" fmla="*/ 1579 h 1579"/>
                <a:gd name="T10" fmla="*/ 150 w 843"/>
                <a:gd name="T11" fmla="*/ 924 h 1579"/>
                <a:gd name="T12" fmla="*/ 123 w 843"/>
                <a:gd name="T13" fmla="*/ 807 h 1579"/>
                <a:gd name="T14" fmla="*/ 111 w 843"/>
                <a:gd name="T15" fmla="*/ 762 h 1579"/>
                <a:gd name="T16" fmla="*/ 0 w 843"/>
                <a:gd name="T17" fmla="*/ 349 h 1579"/>
                <a:gd name="T18" fmla="*/ 0 w 843"/>
                <a:gd name="T19" fmla="*/ 349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3" h="1579">
                  <a:moveTo>
                    <a:pt x="0" y="349"/>
                  </a:moveTo>
                  <a:lnTo>
                    <a:pt x="110" y="0"/>
                  </a:lnTo>
                  <a:lnTo>
                    <a:pt x="425" y="0"/>
                  </a:lnTo>
                  <a:lnTo>
                    <a:pt x="843" y="1579"/>
                  </a:lnTo>
                  <a:lnTo>
                    <a:pt x="331" y="1579"/>
                  </a:lnTo>
                  <a:lnTo>
                    <a:pt x="150" y="924"/>
                  </a:lnTo>
                  <a:cubicBezTo>
                    <a:pt x="115" y="795"/>
                    <a:pt x="130" y="834"/>
                    <a:pt x="123" y="807"/>
                  </a:cubicBezTo>
                  <a:cubicBezTo>
                    <a:pt x="116" y="780"/>
                    <a:pt x="132" y="838"/>
                    <a:pt x="111" y="762"/>
                  </a:cubicBezTo>
                  <a:lnTo>
                    <a:pt x="0" y="349"/>
                  </a:lnTo>
                </a:path>
              </a:pathLst>
            </a:custGeom>
            <a:solidFill>
              <a:srgbClr val="0000F4"/>
            </a:solidFill>
            <a:ln>
              <a:noFill/>
            </a:ln>
            <a:effectLst/>
            <a:extLst>
              <a:ext uri="{91240B29-F687-4F45-9708-019B960494DF}">
                <a14:hiddenLine xmlns:a14="http://schemas.microsoft.com/office/drawing/2010/main" w="0">
                  <a:solidFill>
                    <a:srgbClr val="003300"/>
                  </a:solidFill>
                  <a:round/>
                  <a:headEnd/>
                  <a:tailEnd/>
                </a14:hiddenLine>
              </a:ext>
              <a:ext uri="{AF507438-7753-43E0-B8FC-AC1667EBCBE1}">
                <a14:hiddenEffects xmlns:a14="http://schemas.microsoft.com/office/drawing/2010/main">
                  <a:effectLst>
                    <a:outerShdw dist="17961" dir="13500000" algn="ctr" rotWithShape="0">
                      <a:srgbClr val="0000F4">
                        <a:gamma/>
                        <a:shade val="60000"/>
                        <a:invGamma/>
                      </a:srgbClr>
                    </a:outerShdw>
                  </a:effectLst>
                </a14:hiddenEffects>
              </a:ext>
            </a:extLst>
          </p:spPr>
          <p:txBody>
            <a:bodyPr rot="0" vert="horz" wrap="square" lIns="91440" tIns="45720" rIns="91440" bIns="45720" anchor="t" anchorCtr="0" upright="1">
              <a:noAutofit/>
            </a:bodyPr>
            <a:lstStyle/>
            <a:p>
              <a:endParaRPr lang="en-US"/>
            </a:p>
          </p:txBody>
        </p:sp>
        <p:sp>
          <p:nvSpPr>
            <p:cNvPr id="11" name="Freeform 10"/>
            <p:cNvSpPr>
              <a:spLocks noChangeAspect="1"/>
            </p:cNvSpPr>
            <p:nvPr/>
          </p:nvSpPr>
          <p:spPr bwMode="auto">
            <a:xfrm>
              <a:off x="7597" y="5691"/>
              <a:ext cx="677" cy="1093"/>
            </a:xfrm>
            <a:custGeom>
              <a:avLst/>
              <a:gdLst>
                <a:gd name="T0" fmla="*/ 0 w 90"/>
                <a:gd name="T1" fmla="*/ 170 h 170"/>
                <a:gd name="T2" fmla="*/ 90 w 90"/>
                <a:gd name="T3" fmla="*/ 170 h 170"/>
                <a:gd name="T4" fmla="*/ 50 w 90"/>
                <a:gd name="T5" fmla="*/ 0 h 170"/>
              </a:gdLst>
              <a:ahLst/>
              <a:cxnLst>
                <a:cxn ang="0">
                  <a:pos x="T0" y="T1"/>
                </a:cxn>
                <a:cxn ang="0">
                  <a:pos x="T2" y="T3"/>
                </a:cxn>
                <a:cxn ang="0">
                  <a:pos x="T4" y="T5"/>
                </a:cxn>
              </a:cxnLst>
              <a:rect l="0" t="0" r="r" b="b"/>
              <a:pathLst>
                <a:path w="90" h="170">
                  <a:moveTo>
                    <a:pt x="0" y="170"/>
                  </a:moveTo>
                  <a:lnTo>
                    <a:pt x="90" y="170"/>
                  </a:lnTo>
                  <a:lnTo>
                    <a:pt x="50" y="0"/>
                  </a:lnTo>
                </a:path>
              </a:pathLst>
            </a:custGeom>
            <a:solidFill>
              <a:srgbClr val="0000F4"/>
            </a:solidFill>
            <a:ln>
              <a:noFill/>
            </a:ln>
            <a:effectLst/>
            <a:extLst>
              <a:ext uri="{91240B29-F687-4F45-9708-019B960494DF}">
                <a14:hiddenLine xmlns:a14="http://schemas.microsoft.com/office/drawing/2010/main" w="0">
                  <a:solidFill>
                    <a:srgbClr val="003300"/>
                  </a:solidFill>
                  <a:round/>
                  <a:headEnd/>
                  <a:tailEnd/>
                </a14:hiddenLine>
              </a:ext>
              <a:ext uri="{AF507438-7753-43E0-B8FC-AC1667EBCBE1}">
                <a14:hiddenEffects xmlns:a14="http://schemas.microsoft.com/office/drawing/2010/main">
                  <a:effectLst>
                    <a:outerShdw dist="17961" dir="13500000" algn="ctr" rotWithShape="0">
                      <a:srgbClr val="0000F4">
                        <a:gamma/>
                        <a:shade val="60000"/>
                        <a:invGamma/>
                      </a:srgbClr>
                    </a:outerShdw>
                  </a:effectLst>
                </a14:hiddenEffects>
              </a:ext>
            </a:extLst>
          </p:spPr>
          <p:txBody>
            <a:bodyPr rot="0" vert="horz" wrap="square" lIns="91440" tIns="45720" rIns="91440" bIns="45720" anchor="t" anchorCtr="0" upright="1">
              <a:noAutofit/>
            </a:bodyPr>
            <a:lstStyle/>
            <a:p>
              <a:endParaRPr lang="en-US"/>
            </a:p>
          </p:txBody>
        </p:sp>
        <p:sp>
          <p:nvSpPr>
            <p:cNvPr id="12" name="Freeform 11"/>
            <p:cNvSpPr>
              <a:spLocks noChangeAspect="1"/>
            </p:cNvSpPr>
            <p:nvPr/>
          </p:nvSpPr>
          <p:spPr bwMode="auto">
            <a:xfrm>
              <a:off x="5990" y="5210"/>
              <a:ext cx="841" cy="1579"/>
            </a:xfrm>
            <a:custGeom>
              <a:avLst/>
              <a:gdLst>
                <a:gd name="T0" fmla="*/ 0 w 3222"/>
                <a:gd name="T1" fmla="*/ 1095 h 4977"/>
                <a:gd name="T2" fmla="*/ 1256 w 3222"/>
                <a:gd name="T3" fmla="*/ 4977 h 4977"/>
                <a:gd name="T4" fmla="*/ 3222 w 3222"/>
                <a:gd name="T5" fmla="*/ 4977 h 4977"/>
                <a:gd name="T6" fmla="*/ 1611 w 3222"/>
                <a:gd name="T7" fmla="*/ 0 h 4977"/>
                <a:gd name="T8" fmla="*/ 417 w 3222"/>
                <a:gd name="T9" fmla="*/ 0 h 4977"/>
                <a:gd name="T10" fmla="*/ 0 w 3222"/>
                <a:gd name="T11" fmla="*/ 1095 h 4977"/>
                <a:gd name="T12" fmla="*/ 1 w 3222"/>
                <a:gd name="T13" fmla="*/ 1095 h 4977"/>
              </a:gdLst>
              <a:ahLst/>
              <a:cxnLst>
                <a:cxn ang="0">
                  <a:pos x="T0" y="T1"/>
                </a:cxn>
                <a:cxn ang="0">
                  <a:pos x="T2" y="T3"/>
                </a:cxn>
                <a:cxn ang="0">
                  <a:pos x="T4" y="T5"/>
                </a:cxn>
                <a:cxn ang="0">
                  <a:pos x="T6" y="T7"/>
                </a:cxn>
                <a:cxn ang="0">
                  <a:pos x="T8" y="T9"/>
                </a:cxn>
                <a:cxn ang="0">
                  <a:pos x="T10" y="T11"/>
                </a:cxn>
                <a:cxn ang="0">
                  <a:pos x="T12" y="T13"/>
                </a:cxn>
              </a:cxnLst>
              <a:rect l="0" t="0" r="r" b="b"/>
              <a:pathLst>
                <a:path w="3222" h="4977">
                  <a:moveTo>
                    <a:pt x="0" y="1095"/>
                  </a:moveTo>
                  <a:lnTo>
                    <a:pt x="1256" y="4977"/>
                  </a:lnTo>
                  <a:lnTo>
                    <a:pt x="3222" y="4977"/>
                  </a:lnTo>
                  <a:lnTo>
                    <a:pt x="1611" y="0"/>
                  </a:lnTo>
                  <a:lnTo>
                    <a:pt x="417" y="0"/>
                  </a:lnTo>
                  <a:lnTo>
                    <a:pt x="0" y="1095"/>
                  </a:lnTo>
                  <a:lnTo>
                    <a:pt x="1" y="1095"/>
                  </a:lnTo>
                </a:path>
              </a:pathLst>
            </a:custGeom>
            <a:solidFill>
              <a:srgbClr val="0000F4"/>
            </a:solidFill>
            <a:ln>
              <a:noFill/>
            </a:ln>
            <a:effectLst/>
            <a:extLst>
              <a:ext uri="{91240B29-F687-4F45-9708-019B960494DF}">
                <a14:hiddenLine xmlns:a14="http://schemas.microsoft.com/office/drawing/2010/main" w="0">
                  <a:solidFill>
                    <a:srgbClr val="003300"/>
                  </a:solidFill>
                  <a:round/>
                  <a:headEnd/>
                  <a:tailEnd/>
                </a14:hiddenLine>
              </a:ext>
              <a:ext uri="{AF507438-7753-43E0-B8FC-AC1667EBCBE1}">
                <a14:hiddenEffects xmlns:a14="http://schemas.microsoft.com/office/drawing/2010/main">
                  <a:effectLst>
                    <a:outerShdw dist="17961" dir="13500000" algn="ctr" rotWithShape="0">
                      <a:srgbClr val="0000F4">
                        <a:gamma/>
                        <a:shade val="60000"/>
                        <a:invGamma/>
                      </a:srgbClr>
                    </a:outerShdw>
                  </a:effectLst>
                </a14:hiddenEffects>
              </a:ext>
            </a:extLst>
          </p:spPr>
          <p:txBody>
            <a:bodyPr rot="0" vert="horz" wrap="square" lIns="91440" tIns="45720" rIns="91440" bIns="45720" anchor="t" anchorCtr="0" upright="1">
              <a:noAutofit/>
            </a:bodyPr>
            <a:lstStyle/>
            <a:p>
              <a:endParaRPr lang="en-US"/>
            </a:p>
          </p:txBody>
        </p:sp>
        <p:sp>
          <p:nvSpPr>
            <p:cNvPr id="13" name="Freeform 12"/>
            <p:cNvSpPr>
              <a:spLocks noChangeAspect="1"/>
            </p:cNvSpPr>
            <p:nvPr/>
          </p:nvSpPr>
          <p:spPr bwMode="auto">
            <a:xfrm>
              <a:off x="5594" y="5702"/>
              <a:ext cx="634" cy="1082"/>
            </a:xfrm>
            <a:custGeom>
              <a:avLst/>
              <a:gdLst>
                <a:gd name="T0" fmla="*/ 104 w 104"/>
                <a:gd name="T1" fmla="*/ 209 h 209"/>
                <a:gd name="T2" fmla="*/ 57 w 104"/>
                <a:gd name="T3" fmla="*/ 0 h 209"/>
                <a:gd name="T4" fmla="*/ 7 w 104"/>
                <a:gd name="T5" fmla="*/ 185 h 209"/>
                <a:gd name="T6" fmla="*/ 0 w 104"/>
                <a:gd name="T7" fmla="*/ 209 h 209"/>
              </a:gdLst>
              <a:ahLst/>
              <a:cxnLst>
                <a:cxn ang="0">
                  <a:pos x="T0" y="T1"/>
                </a:cxn>
                <a:cxn ang="0">
                  <a:pos x="T2" y="T3"/>
                </a:cxn>
                <a:cxn ang="0">
                  <a:pos x="T4" y="T5"/>
                </a:cxn>
                <a:cxn ang="0">
                  <a:pos x="T6" y="T7"/>
                </a:cxn>
              </a:cxnLst>
              <a:rect l="0" t="0" r="r" b="b"/>
              <a:pathLst>
                <a:path w="104" h="209">
                  <a:moveTo>
                    <a:pt x="104" y="209"/>
                  </a:moveTo>
                  <a:lnTo>
                    <a:pt x="57" y="0"/>
                  </a:lnTo>
                  <a:lnTo>
                    <a:pt x="7" y="185"/>
                  </a:lnTo>
                  <a:lnTo>
                    <a:pt x="0" y="209"/>
                  </a:lnTo>
                </a:path>
              </a:pathLst>
            </a:custGeom>
            <a:solidFill>
              <a:srgbClr val="0000F4"/>
            </a:solidFill>
            <a:ln>
              <a:noFill/>
            </a:ln>
            <a:effectLst/>
            <a:extLst>
              <a:ext uri="{91240B29-F687-4F45-9708-019B960494DF}">
                <a14:hiddenLine xmlns:a14="http://schemas.microsoft.com/office/drawing/2010/main" w="0">
                  <a:solidFill>
                    <a:srgbClr val="003300"/>
                  </a:solidFill>
                  <a:round/>
                  <a:headEnd/>
                  <a:tailEnd/>
                </a14:hiddenLine>
              </a:ext>
              <a:ext uri="{AF507438-7753-43E0-B8FC-AC1667EBCBE1}">
                <a14:hiddenEffects xmlns:a14="http://schemas.microsoft.com/office/drawing/2010/main">
                  <a:effectLst>
                    <a:outerShdw dist="17961" dir="13500000" algn="ctr" rotWithShape="0">
                      <a:srgbClr val="0000F4">
                        <a:gamma/>
                        <a:shade val="60000"/>
                        <a:invGamma/>
                      </a:srgbClr>
                    </a:outerShdw>
                  </a:effectLst>
                </a14:hiddenEffects>
              </a:ext>
            </a:extLst>
          </p:spPr>
          <p:txBody>
            <a:bodyPr rot="0" vert="horz" wrap="square" lIns="91440" tIns="45720" rIns="91440" bIns="45720" anchor="t" anchorCtr="0" upright="1">
              <a:noAutofit/>
            </a:bodyPr>
            <a:lstStyle/>
            <a:p>
              <a:endParaRPr lang="en-US"/>
            </a:p>
          </p:txBody>
        </p:sp>
        <p:sp>
          <p:nvSpPr>
            <p:cNvPr id="14" name="Freeform 13"/>
            <p:cNvSpPr>
              <a:spLocks noChangeAspect="1"/>
            </p:cNvSpPr>
            <p:nvPr/>
          </p:nvSpPr>
          <p:spPr bwMode="auto">
            <a:xfrm>
              <a:off x="6600" y="5205"/>
              <a:ext cx="859" cy="1579"/>
            </a:xfrm>
            <a:custGeom>
              <a:avLst/>
              <a:gdLst>
                <a:gd name="T0" fmla="*/ 106 w 114"/>
                <a:gd name="T1" fmla="*/ 210 h 245"/>
                <a:gd name="T2" fmla="*/ 61 w 114"/>
                <a:gd name="T3" fmla="*/ 0 h 245"/>
                <a:gd name="T4" fmla="*/ 14 w 114"/>
                <a:gd name="T5" fmla="*/ 0 h 245"/>
                <a:gd name="T6" fmla="*/ 0 w 114"/>
                <a:gd name="T7" fmla="*/ 55 h 245"/>
                <a:gd name="T8" fmla="*/ 43 w 114"/>
                <a:gd name="T9" fmla="*/ 245 h 245"/>
                <a:gd name="T10" fmla="*/ 114 w 114"/>
                <a:gd name="T11" fmla="*/ 245 h 245"/>
                <a:gd name="T12" fmla="*/ 106 w 114"/>
                <a:gd name="T13" fmla="*/ 210 h 245"/>
                <a:gd name="T14" fmla="*/ 106 w 114"/>
                <a:gd name="T15" fmla="*/ 21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245">
                  <a:moveTo>
                    <a:pt x="106" y="210"/>
                  </a:moveTo>
                  <a:lnTo>
                    <a:pt x="61" y="0"/>
                  </a:lnTo>
                  <a:lnTo>
                    <a:pt x="14" y="0"/>
                  </a:lnTo>
                  <a:lnTo>
                    <a:pt x="0" y="55"/>
                  </a:lnTo>
                  <a:lnTo>
                    <a:pt x="43" y="245"/>
                  </a:lnTo>
                  <a:lnTo>
                    <a:pt x="114" y="245"/>
                  </a:lnTo>
                  <a:lnTo>
                    <a:pt x="106" y="210"/>
                  </a:lnTo>
                </a:path>
              </a:pathLst>
            </a:custGeom>
            <a:solidFill>
              <a:srgbClr val="0000F4"/>
            </a:solidFill>
            <a:ln>
              <a:noFill/>
            </a:ln>
            <a:effectLst/>
            <a:extLst>
              <a:ext uri="{91240B29-F687-4F45-9708-019B960494DF}">
                <a14:hiddenLine xmlns:a14="http://schemas.microsoft.com/office/drawing/2010/main" w="0">
                  <a:solidFill>
                    <a:srgbClr val="003300"/>
                  </a:solidFill>
                  <a:round/>
                  <a:headEnd/>
                  <a:tailEnd/>
                </a14:hiddenLine>
              </a:ext>
              <a:ext uri="{AF507438-7753-43E0-B8FC-AC1667EBCBE1}">
                <a14:hiddenEffects xmlns:a14="http://schemas.microsoft.com/office/drawing/2010/main">
                  <a:effectLst>
                    <a:outerShdw dist="17961" dir="13500000" algn="ctr" rotWithShape="0">
                      <a:srgbClr val="0000F4">
                        <a:gamma/>
                        <a:shade val="60000"/>
                        <a:invGamma/>
                      </a:srgbClr>
                    </a:outerShdw>
                  </a:effectLst>
                </a14:hiddenEffects>
              </a:ext>
            </a:extLst>
          </p:spPr>
          <p:txBody>
            <a:bodyPr rot="0" vert="horz" wrap="square" lIns="91440" tIns="45720" rIns="91440" bIns="45720" anchor="t" anchorCtr="0" upright="1">
              <a:noAutofit/>
            </a:bodyPr>
            <a:lstStyle/>
            <a:p>
              <a:endParaRPr lang="en-US"/>
            </a:p>
          </p:txBody>
        </p:sp>
      </p:grpSp>
      <p:pic>
        <p:nvPicPr>
          <p:cNvPr id="16" name="Picture 15"/>
          <p:cNvPicPr/>
          <p:nvPr/>
        </p:nvPicPr>
        <p:blipFill>
          <a:blip r:embed="rId2">
            <a:extLst>
              <a:ext uri="{28A0092B-C50C-407E-A947-70E740481C1C}">
                <a14:useLocalDpi xmlns:a14="http://schemas.microsoft.com/office/drawing/2010/main" val="0"/>
              </a:ext>
            </a:extLst>
          </a:blip>
          <a:srcRect/>
          <a:stretch>
            <a:fillRect/>
          </a:stretch>
        </p:blipFill>
        <p:spPr bwMode="auto">
          <a:xfrm>
            <a:off x="762000" y="6400800"/>
            <a:ext cx="1600200" cy="249741"/>
          </a:xfrm>
          <a:prstGeom prst="rect">
            <a:avLst/>
          </a:prstGeom>
          <a:noFill/>
        </p:spPr>
      </p:pic>
      <p:pic>
        <p:nvPicPr>
          <p:cNvPr id="17" name="Picture 1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4999" y="6379659"/>
            <a:ext cx="431999" cy="249741"/>
          </a:xfrm>
          <a:prstGeom prst="rect">
            <a:avLst/>
          </a:prstGeom>
          <a:noFill/>
        </p:spPr>
      </p:pic>
      <p:sp>
        <p:nvSpPr>
          <p:cNvPr id="19" name="TextBox 18"/>
          <p:cNvSpPr txBox="1"/>
          <p:nvPr/>
        </p:nvSpPr>
        <p:spPr>
          <a:xfrm>
            <a:off x="152400" y="4995446"/>
            <a:ext cx="1984261" cy="338554"/>
          </a:xfrm>
          <a:prstGeom prst="rect">
            <a:avLst/>
          </a:prstGeom>
          <a:noFill/>
        </p:spPr>
        <p:txBody>
          <a:bodyPr wrap="square" rtlCol="0">
            <a:spAutoFit/>
          </a:bodyPr>
          <a:lstStyle/>
          <a:p>
            <a:r>
              <a:rPr lang="en-US" sz="1600" u="sng" dirty="0">
                <a:solidFill>
                  <a:schemeClr val="bg1"/>
                </a:solidFill>
              </a:rPr>
              <a:t>Project Team:</a:t>
            </a:r>
          </a:p>
        </p:txBody>
      </p:sp>
      <p:pic>
        <p:nvPicPr>
          <p:cNvPr id="2050" name="Picture 2" descr="Logo">
            <a:hlinkClick r:id="rId4" tooltip="https://gedeongrc.co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994622"/>
            <a:ext cx="2202376" cy="256091"/>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s://upload.wikimedia.org/wikipedia/en/thumb/9/98/Seal_of_Nassau_County,_New_York.svg/1024px-Seal_of_Nassau_County,_New_York.svg.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6800" y="3810000"/>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16023.000 (Barnum Island-Harbor Island Drainage)\Public Meeting\March 28th Open House\GOSR Logo PN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0600" y="3838575"/>
            <a:ext cx="3429000" cy="11788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400801"/>
            <a:ext cx="431999" cy="249741"/>
          </a:xfrm>
          <a:prstGeom prst="rect">
            <a:avLst/>
          </a:prstGeom>
          <a:noFill/>
        </p:spPr>
      </p:pic>
    </p:spTree>
    <p:extLst>
      <p:ext uri="{BB962C8B-B14F-4D97-AF65-F5344CB8AC3E}">
        <p14:creationId xmlns:p14="http://schemas.microsoft.com/office/powerpoint/2010/main" val="331815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94" y="304800"/>
            <a:ext cx="8553453" cy="9144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PROPOSED DESIGN COMPONENT 1 - </a:t>
            </a:r>
            <a:r>
              <a:rPr lang="en-US" sz="2800" b="1" u="sng" dirty="0" err="1">
                <a:solidFill>
                  <a:srgbClr val="FFFF00"/>
                </a:solidFill>
                <a:latin typeface="Arial" panose="020B0604020202020204" pitchFamily="34" charset="0"/>
                <a:cs typeface="Arial" panose="020B0604020202020204" pitchFamily="34" charset="0"/>
              </a:rPr>
              <a:t>CONT</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8472"/>
          <a:stretch/>
        </p:blipFill>
        <p:spPr>
          <a:xfrm>
            <a:off x="764805" y="821267"/>
            <a:ext cx="7555229" cy="5122333"/>
          </a:xfrm>
          <a:prstGeom prst="rect">
            <a:avLst/>
          </a:prstGeom>
        </p:spPr>
      </p:pic>
    </p:spTree>
    <p:extLst>
      <p:ext uri="{BB962C8B-B14F-4D97-AF65-F5344CB8AC3E}">
        <p14:creationId xmlns:p14="http://schemas.microsoft.com/office/powerpoint/2010/main" val="665367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94" y="304800"/>
            <a:ext cx="8553453" cy="9144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PROPOSED DESIGN COMPONENT 1 - </a:t>
            </a:r>
            <a:r>
              <a:rPr lang="en-US" sz="2800" b="1" u="sng" dirty="0" err="1">
                <a:solidFill>
                  <a:srgbClr val="FFFF00"/>
                </a:solidFill>
                <a:latin typeface="Arial" panose="020B0604020202020204" pitchFamily="34" charset="0"/>
                <a:cs typeface="Arial" panose="020B0604020202020204" pitchFamily="34" charset="0"/>
              </a:rPr>
              <a:t>CONT</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2020" y="1295400"/>
            <a:ext cx="6400800" cy="4268170"/>
          </a:xfrm>
          <a:prstGeom prst="rect">
            <a:avLst/>
          </a:prstGeom>
        </p:spPr>
      </p:pic>
    </p:spTree>
    <p:extLst>
      <p:ext uri="{BB962C8B-B14F-4D97-AF65-F5344CB8AC3E}">
        <p14:creationId xmlns:p14="http://schemas.microsoft.com/office/powerpoint/2010/main" val="2090179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94" y="304800"/>
            <a:ext cx="8553453" cy="9144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PROPOSED DESIGN COMPONENT 1 - </a:t>
            </a:r>
            <a:r>
              <a:rPr lang="en-US" sz="2800" b="1" u="sng" dirty="0" err="1">
                <a:solidFill>
                  <a:srgbClr val="FFFF00"/>
                </a:solidFill>
                <a:latin typeface="Arial" panose="020B0604020202020204" pitchFamily="34" charset="0"/>
                <a:cs typeface="Arial" panose="020B0604020202020204" pitchFamily="34" charset="0"/>
              </a:rPr>
              <a:t>CONT</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 y="1066800"/>
            <a:ext cx="6735180" cy="4491141"/>
          </a:xfrm>
          <a:prstGeom prst="rect">
            <a:avLst/>
          </a:prstGeom>
        </p:spPr>
      </p:pic>
    </p:spTree>
    <p:extLst>
      <p:ext uri="{BB962C8B-B14F-4D97-AF65-F5344CB8AC3E}">
        <p14:creationId xmlns:p14="http://schemas.microsoft.com/office/powerpoint/2010/main" val="1496434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94" y="533400"/>
            <a:ext cx="8553453" cy="9144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BENEFITS OF </a:t>
            </a:r>
            <a:r>
              <a:rPr lang="en-US" sz="2800" b="1" u="sng" dirty="0" smtClean="0">
                <a:solidFill>
                  <a:srgbClr val="FFFF00"/>
                </a:solidFill>
                <a:latin typeface="Arial" panose="020B0604020202020204" pitchFamily="34" charset="0"/>
                <a:cs typeface="Arial" panose="020B0604020202020204" pitchFamily="34" charset="0"/>
              </a:rPr>
              <a:t>RAISING PERIMETER WALKWAY</a:t>
            </a:r>
            <a:br>
              <a:rPr lang="en-US" sz="2800" b="1" u="sng" dirty="0" smtClean="0">
                <a:solidFill>
                  <a:srgbClr val="FFFF00"/>
                </a:solidFill>
                <a:latin typeface="Arial" panose="020B0604020202020204" pitchFamily="34" charset="0"/>
                <a:cs typeface="Arial" panose="020B0604020202020204" pitchFamily="34" charset="0"/>
              </a:rPr>
            </a:br>
            <a:r>
              <a:rPr lang="en-US" sz="2800" b="1" u="sng" dirty="0" smtClean="0">
                <a:solidFill>
                  <a:srgbClr val="FFFF00"/>
                </a:solidFill>
                <a:latin typeface="Arial" panose="020B0604020202020204" pitchFamily="34" charset="0"/>
                <a:cs typeface="Arial" panose="020B0604020202020204" pitchFamily="34" charset="0"/>
              </a:rPr>
              <a:t>DESIGN COMPONENT 1</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7673" y="1524000"/>
            <a:ext cx="8372534" cy="2308324"/>
          </a:xfrm>
          <a:prstGeom prst="rect">
            <a:avLst/>
          </a:prstGeom>
          <a:noFill/>
        </p:spPr>
        <p:txBody>
          <a:bodyPr wrap="square" rtlCol="0">
            <a:spAutoFit/>
          </a:bodyPr>
          <a:lstStyle/>
          <a:p>
            <a:pPr marL="285750" lvl="0" indent="-285750">
              <a:buFont typeface="Wingdings" panose="05000000000000000000" pitchFamily="2" charset="2"/>
              <a:buChar char="q"/>
            </a:pPr>
            <a:r>
              <a:rPr lang="en-US" dirty="0" smtClean="0"/>
              <a:t>WILL SIGNIFICANTLY REDUCE THE OCCURRENCE OF WALKWAY FLOODING</a:t>
            </a:r>
          </a:p>
          <a:p>
            <a:pPr lvl="0"/>
            <a:endParaRPr lang="en-US" dirty="0" smtClean="0"/>
          </a:p>
          <a:p>
            <a:pPr marL="285750" lvl="0" indent="-285750">
              <a:buFont typeface="Wingdings" panose="05000000000000000000" pitchFamily="2" charset="2"/>
              <a:buChar char="q"/>
            </a:pPr>
            <a:r>
              <a:rPr lang="en-US" dirty="0" smtClean="0"/>
              <a:t>WILL MITIGATE FLOODING FOR  UP TO A 10-YEAR RAINFALL (5.05”-24HOURS) WITH A NORMAL HIGH TIDE</a:t>
            </a:r>
          </a:p>
          <a:p>
            <a:pPr marL="285750" lvl="0" indent="-285750">
              <a:buFont typeface="Wingdings" panose="05000000000000000000" pitchFamily="2" charset="2"/>
              <a:buChar char="q"/>
            </a:pPr>
            <a:endParaRPr lang="en-US" dirty="0"/>
          </a:p>
          <a:p>
            <a:pPr marL="285750" lvl="0" indent="-285750">
              <a:buFont typeface="Wingdings" panose="05000000000000000000" pitchFamily="2" charset="2"/>
              <a:buChar char="q"/>
            </a:pPr>
            <a:r>
              <a:rPr lang="en-US" dirty="0" smtClean="0"/>
              <a:t>WILL MITIGATE FLOODING IF A 1-YEAR RAINFALL (2.8”-24 HOURS) OCCURS SIMULTANEOUSLY WITH A 1-YEAR TIDE SURGE (EL=4.42’ NAVD88).</a:t>
            </a:r>
            <a:endParaRPr lang="en-US" dirty="0"/>
          </a:p>
          <a:p>
            <a:endParaRPr lang="en-US" dirty="0"/>
          </a:p>
        </p:txBody>
      </p:sp>
    </p:spTree>
    <p:extLst>
      <p:ext uri="{BB962C8B-B14F-4D97-AF65-F5344CB8AC3E}">
        <p14:creationId xmlns:p14="http://schemas.microsoft.com/office/powerpoint/2010/main" val="2432754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94" y="304800"/>
            <a:ext cx="8553453" cy="9144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PROPOSED DESIGN COMPONENT 2</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914400"/>
            <a:ext cx="6858000" cy="2062103"/>
          </a:xfrm>
          <a:prstGeom prst="rect">
            <a:avLst/>
          </a:prstGeom>
          <a:noFill/>
        </p:spPr>
        <p:txBody>
          <a:bodyPr wrap="square" rtlCol="0">
            <a:spAutoFit/>
          </a:bodyPr>
          <a:lstStyle/>
          <a:p>
            <a:r>
              <a:rPr lang="en-US" sz="1400" b="1" dirty="0">
                <a:solidFill>
                  <a:schemeClr val="tx1">
                    <a:lumMod val="95000"/>
                    <a:lumOff val="5000"/>
                  </a:schemeClr>
                </a:solidFill>
                <a:latin typeface="Arial" panose="020B0604020202020204" pitchFamily="34" charset="0"/>
                <a:cs typeface="Arial" panose="020B0604020202020204" pitchFamily="34" charset="0"/>
              </a:rPr>
              <a:t>INSTALL TIDE GATES ON SILVER LAKE OUTFALLS</a:t>
            </a:r>
          </a:p>
          <a:p>
            <a:pPr marL="285750" indent="-285750">
              <a:buFont typeface="Wingdings" panose="05000000000000000000" pitchFamily="2" charset="2"/>
              <a:buChar char="Ø"/>
            </a:pPr>
            <a:endParaRPr lang="en-US" sz="14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20482"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95400"/>
            <a:ext cx="5562600" cy="262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011527"/>
            <a:ext cx="5562600" cy="270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28600" y="4385063"/>
            <a:ext cx="4606089" cy="2492990"/>
          </a:xfrm>
          <a:prstGeom prst="rect">
            <a:avLst/>
          </a:prstGeom>
          <a:noFill/>
        </p:spPr>
        <p:txBody>
          <a:bodyPr wrap="square" rtlCol="0">
            <a:spAutoFit/>
          </a:bodyPr>
          <a:lstStyle/>
          <a:p>
            <a:r>
              <a:rPr lang="en-US" sz="1400" b="1" dirty="0">
                <a:solidFill>
                  <a:schemeClr val="tx1">
                    <a:lumMod val="95000"/>
                    <a:lumOff val="5000"/>
                  </a:schemeClr>
                </a:solidFill>
                <a:latin typeface="Arial" panose="020B0604020202020204" pitchFamily="34" charset="0"/>
                <a:cs typeface="Arial" panose="020B0604020202020204" pitchFamily="34" charset="0"/>
              </a:rPr>
              <a:t>MAINTAIN FISH PASSAGE WITH</a:t>
            </a:r>
          </a:p>
          <a:p>
            <a:r>
              <a:rPr lang="en-US" sz="1400" b="1" dirty="0">
                <a:solidFill>
                  <a:schemeClr val="tx1">
                    <a:lumMod val="95000"/>
                    <a:lumOff val="5000"/>
                  </a:schemeClr>
                </a:solidFill>
                <a:latin typeface="Arial" panose="020B0604020202020204" pitchFamily="34" charset="0"/>
                <a:cs typeface="Arial" panose="020B0604020202020204" pitchFamily="34" charset="0"/>
              </a:rPr>
              <a:t>ECOLOGICALLY FRIENDLY TIDE</a:t>
            </a:r>
          </a:p>
          <a:p>
            <a:r>
              <a:rPr lang="en-US" sz="1400" b="1" dirty="0">
                <a:solidFill>
                  <a:schemeClr val="tx1">
                    <a:lumMod val="95000"/>
                    <a:lumOff val="5000"/>
                  </a:schemeClr>
                </a:solidFill>
                <a:latin typeface="Arial" panose="020B0604020202020204" pitchFamily="34" charset="0"/>
                <a:cs typeface="Arial" panose="020B0604020202020204" pitchFamily="34" charset="0"/>
              </a:rPr>
              <a:t>GATE ON WESTERN 6’X6’ CULVERT</a:t>
            </a:r>
          </a:p>
          <a:p>
            <a:pPr marL="285750" indent="-285750">
              <a:buFont typeface="Wingdings" panose="05000000000000000000" pitchFamily="2" charset="2"/>
              <a:buChar char="Ø"/>
            </a:pPr>
            <a:endParaRPr lang="en-US" sz="14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5943601" y="1332063"/>
            <a:ext cx="2875546" cy="3139321"/>
          </a:xfrm>
          <a:prstGeom prst="rect">
            <a:avLst/>
          </a:prstGeom>
          <a:noFill/>
        </p:spPr>
        <p:txBody>
          <a:bodyPr wrap="square" rtlCol="0">
            <a:spAutoFit/>
          </a:bodyPr>
          <a:lstStyle/>
          <a:p>
            <a:r>
              <a:rPr lang="en-US" sz="1400" b="1" u="sng" dirty="0" smtClean="0">
                <a:solidFill>
                  <a:schemeClr val="tx1">
                    <a:lumMod val="95000"/>
                    <a:lumOff val="5000"/>
                  </a:schemeClr>
                </a:solidFill>
                <a:latin typeface="Arial" panose="020B0604020202020204" pitchFamily="34" charset="0"/>
                <a:cs typeface="Arial" panose="020B0604020202020204" pitchFamily="34" charset="0"/>
              </a:rPr>
              <a:t>Benefits of Tide Gate:</a:t>
            </a:r>
          </a:p>
          <a:p>
            <a:r>
              <a:rPr lang="en-US" sz="1400" b="1" dirty="0" smtClean="0">
                <a:solidFill>
                  <a:schemeClr val="tx1">
                    <a:lumMod val="95000"/>
                    <a:lumOff val="5000"/>
                  </a:schemeClr>
                </a:solidFill>
                <a:latin typeface="Arial" panose="020B0604020202020204" pitchFamily="34" charset="0"/>
                <a:cs typeface="Arial" panose="020B0604020202020204" pitchFamily="34" charset="0"/>
              </a:rPr>
              <a:t>Provides Flood Protection of</a:t>
            </a:r>
          </a:p>
          <a:p>
            <a:r>
              <a:rPr lang="en-US" sz="1400" b="1" dirty="0" smtClean="0">
                <a:solidFill>
                  <a:schemeClr val="tx1">
                    <a:lumMod val="95000"/>
                    <a:lumOff val="5000"/>
                  </a:schemeClr>
                </a:solidFill>
                <a:latin typeface="Arial" panose="020B0604020202020204" pitchFamily="34" charset="0"/>
                <a:cs typeface="Arial" panose="020B0604020202020204" pitchFamily="34" charset="0"/>
              </a:rPr>
              <a:t>Silver Lake Park up to a 10-year Tide Surge in Dry Weather or Low Intensity Rainfall Conditions</a:t>
            </a:r>
            <a:endParaRPr lang="en-US" sz="14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4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1942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94" y="152400"/>
            <a:ext cx="8553453" cy="9144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PROPOSED DESIGN COMPONENT 3</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762000"/>
            <a:ext cx="6858000" cy="2277547"/>
          </a:xfrm>
          <a:prstGeom prst="rect">
            <a:avLst/>
          </a:prstGeom>
          <a:noFill/>
        </p:spPr>
        <p:txBody>
          <a:bodyPr wrap="square" rtlCol="0">
            <a:spAutoFit/>
          </a:bodyPr>
          <a:lstStyle/>
          <a:p>
            <a:r>
              <a:rPr lang="en-US" sz="1400" b="1" dirty="0">
                <a:solidFill>
                  <a:schemeClr val="tx1">
                    <a:lumMod val="95000"/>
                    <a:lumOff val="5000"/>
                  </a:schemeClr>
                </a:solidFill>
                <a:latin typeface="Arial" panose="020B0604020202020204" pitchFamily="34" charset="0"/>
                <a:cs typeface="Arial" panose="020B0604020202020204" pitchFamily="34" charset="0"/>
              </a:rPr>
              <a:t>INSTALL STORMWATER TREATMENT DEVICE BETWEEN LOFTS POND AND NATURAL CHANNEL SOUTH OF MERRICK ROAD</a:t>
            </a:r>
          </a:p>
          <a:p>
            <a:pPr marL="285750" indent="-285750">
              <a:buFont typeface="Wingdings" panose="05000000000000000000" pitchFamily="2" charset="2"/>
              <a:buChar char="Ø"/>
            </a:pPr>
            <a:endParaRPr lang="en-US" sz="14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21506"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3822" y="2137835"/>
            <a:ext cx="606833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292372" y="1600200"/>
            <a:ext cx="2673797" cy="4191000"/>
          </a:xfrm>
          <a:prstGeom prst="rect">
            <a:avLst/>
          </a:prstGeom>
        </p:spPr>
      </p:pic>
      <p:sp>
        <p:nvSpPr>
          <p:cNvPr id="9" name="TextBox 8"/>
          <p:cNvSpPr txBox="1"/>
          <p:nvPr/>
        </p:nvSpPr>
        <p:spPr>
          <a:xfrm>
            <a:off x="3054797" y="1388074"/>
            <a:ext cx="5784403" cy="2492990"/>
          </a:xfrm>
          <a:prstGeom prst="rect">
            <a:avLst/>
          </a:prstGeom>
          <a:noFill/>
        </p:spPr>
        <p:txBody>
          <a:bodyPr wrap="square" rtlCol="0">
            <a:spAutoFit/>
          </a:bodyPr>
          <a:lstStyle/>
          <a:p>
            <a:r>
              <a:rPr lang="en-US" sz="1400" b="1" u="sng" dirty="0" smtClean="0">
                <a:solidFill>
                  <a:schemeClr val="tx1">
                    <a:lumMod val="95000"/>
                    <a:lumOff val="5000"/>
                  </a:schemeClr>
                </a:solidFill>
                <a:latin typeface="Arial" panose="020B0604020202020204" pitchFamily="34" charset="0"/>
                <a:cs typeface="Arial" panose="020B0604020202020204" pitchFamily="34" charset="0"/>
              </a:rPr>
              <a:t>BENEFITS: </a:t>
            </a:r>
            <a:r>
              <a:rPr lang="en-US" sz="1400" b="1" dirty="0" smtClean="0">
                <a:solidFill>
                  <a:schemeClr val="tx1">
                    <a:lumMod val="95000"/>
                    <a:lumOff val="5000"/>
                  </a:schemeClr>
                </a:solidFill>
                <a:latin typeface="Arial" panose="020B0604020202020204" pitchFamily="34" charset="0"/>
                <a:cs typeface="Arial" panose="020B0604020202020204" pitchFamily="34" charset="0"/>
              </a:rPr>
              <a:t>REMOVES FLOATABLES, SEDIMENT AND OILS FROM RUNOFF AND LOFTS POND OVERFLOW BEFORE IT ENTERS PARSONAGE CREEK.</a:t>
            </a:r>
            <a:endParaRPr lang="en-US" sz="14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4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798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94" y="304800"/>
            <a:ext cx="8553453" cy="9144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PROPOSED DESIGN COMPONENT </a:t>
            </a:r>
            <a:r>
              <a:rPr lang="en-US" sz="2800" b="1" u="sng" dirty="0" smtClean="0">
                <a:solidFill>
                  <a:srgbClr val="FFFF00"/>
                </a:solidFill>
                <a:latin typeface="Arial" panose="020B0604020202020204" pitchFamily="34" charset="0"/>
                <a:cs typeface="Arial" panose="020B0604020202020204" pitchFamily="34" charset="0"/>
              </a:rPr>
              <a:t>4</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914400"/>
            <a:ext cx="8229600" cy="2277547"/>
          </a:xfrm>
          <a:prstGeom prst="rect">
            <a:avLst/>
          </a:prstGeom>
          <a:noFill/>
        </p:spPr>
        <p:txBody>
          <a:bodyPr wrap="square" rtlCol="0">
            <a:spAutoFit/>
          </a:bodyPr>
          <a:lstStyle/>
          <a:p>
            <a:r>
              <a:rPr lang="en-US" sz="1400" b="1" dirty="0">
                <a:solidFill>
                  <a:schemeClr val="tx1">
                    <a:lumMod val="95000"/>
                    <a:lumOff val="5000"/>
                  </a:schemeClr>
                </a:solidFill>
                <a:latin typeface="Arial" panose="020B0604020202020204" pitchFamily="34" charset="0"/>
                <a:cs typeface="Arial" panose="020B0604020202020204" pitchFamily="34" charset="0"/>
              </a:rPr>
              <a:t>PROVIDE FISH PASSAGE TO CAROLINE’S POND BY CONSTRUCTING A LOW FLOW CHANNEL IN THE EXISTING TRAPEZOIDAL CHANNEL SOUTH OF THE POND</a:t>
            </a:r>
          </a:p>
          <a:p>
            <a:pPr marL="285750" indent="-285750">
              <a:buFont typeface="Wingdings" panose="05000000000000000000" pitchFamily="2" charset="2"/>
              <a:buChar char="Ø"/>
            </a:pPr>
            <a:endParaRPr lang="en-US" sz="14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22532"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796" y="1816336"/>
            <a:ext cx="6528054" cy="328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107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292" y="304801"/>
            <a:ext cx="8553453" cy="914400"/>
          </a:xfrm>
        </p:spPr>
        <p:txBody>
          <a:bodyPr>
            <a:normAutofit fontScale="90000"/>
          </a:bodyPr>
          <a:lstStyle/>
          <a:p>
            <a:r>
              <a:rPr lang="en-US" sz="2800" b="1" u="sng" dirty="0" smtClean="0">
                <a:solidFill>
                  <a:srgbClr val="FFFF00"/>
                </a:solidFill>
                <a:latin typeface="Arial" panose="020B0604020202020204" pitchFamily="34" charset="0"/>
                <a:cs typeface="Arial" panose="020B0604020202020204" pitchFamily="34" charset="0"/>
              </a:rPr>
              <a:t>LOCAL STORM EVENTS WITHIN THE PAST 10 YEARS</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7804" y="1012822"/>
            <a:ext cx="8649706" cy="3524042"/>
          </a:xfrm>
          <a:prstGeom prst="rect">
            <a:avLst/>
          </a:prstGeom>
          <a:noFill/>
        </p:spPr>
        <p:txBody>
          <a:bodyPr wrap="square" rtlCol="0">
            <a:spAutoFit/>
          </a:bodyPr>
          <a:lstStyle/>
          <a:p>
            <a:pPr lvl="0"/>
            <a:r>
              <a:rPr lang="en-US" sz="1700" dirty="0" smtClean="0"/>
              <a:t>Only the following storm events would have caused flooding with the proposed design:</a:t>
            </a:r>
          </a:p>
          <a:p>
            <a:pPr lvl="0"/>
            <a:endParaRPr lang="en-US" sz="1700" dirty="0" smtClean="0"/>
          </a:p>
          <a:p>
            <a:pPr marL="742950" lvl="1" indent="-285750">
              <a:buFont typeface="Wingdings" panose="05000000000000000000" pitchFamily="2" charset="2"/>
              <a:buChar char="Ø"/>
            </a:pPr>
            <a:r>
              <a:rPr lang="en-US" sz="1700" dirty="0" smtClean="0"/>
              <a:t>3/13/10 (St. Patrick’s Day Nor’easter; Peak Tide Elevation 6.21 with 1.74” rainfall)</a:t>
            </a:r>
          </a:p>
          <a:p>
            <a:pPr lvl="0"/>
            <a:endParaRPr lang="en-US" sz="1700" dirty="0" smtClean="0"/>
          </a:p>
          <a:p>
            <a:pPr marL="742950" lvl="1" indent="-285750">
              <a:buFont typeface="Wingdings" panose="05000000000000000000" pitchFamily="2" charset="2"/>
              <a:buChar char="Ø"/>
            </a:pPr>
            <a:r>
              <a:rPr lang="en-US" sz="1700" dirty="0" smtClean="0"/>
              <a:t>8/28/11 (Hurricane Irene)</a:t>
            </a:r>
          </a:p>
          <a:p>
            <a:pPr lvl="0"/>
            <a:endParaRPr lang="en-US" sz="1700" dirty="0" smtClean="0"/>
          </a:p>
          <a:p>
            <a:pPr marL="742950" lvl="1" indent="-285750">
              <a:buFont typeface="Wingdings" panose="05000000000000000000" pitchFamily="2" charset="2"/>
              <a:buChar char="Ø"/>
            </a:pPr>
            <a:r>
              <a:rPr lang="en-US" sz="1700" dirty="0" smtClean="0"/>
              <a:t>8/14/11 (Historic Long Island Flash Flooding; 7.8” Rainfall)</a:t>
            </a:r>
          </a:p>
          <a:p>
            <a:pPr lvl="0"/>
            <a:endParaRPr lang="en-US" sz="1700" dirty="0" smtClean="0"/>
          </a:p>
          <a:p>
            <a:pPr marL="742950" lvl="1" indent="-285750">
              <a:buFont typeface="Wingdings" panose="05000000000000000000" pitchFamily="2" charset="2"/>
              <a:buChar char="Ø"/>
            </a:pPr>
            <a:r>
              <a:rPr lang="en-US" sz="1700" dirty="0" smtClean="0"/>
              <a:t>10/29/12 (</a:t>
            </a:r>
            <a:r>
              <a:rPr lang="en-US" sz="1700" dirty="0" err="1" smtClean="0"/>
              <a:t>Superstorm</a:t>
            </a:r>
            <a:r>
              <a:rPr lang="en-US" sz="1700" dirty="0" smtClean="0"/>
              <a:t> Sandy)</a:t>
            </a:r>
          </a:p>
          <a:p>
            <a:pPr lvl="0"/>
            <a:endParaRPr lang="en-US" sz="1700" dirty="0" smtClean="0"/>
          </a:p>
          <a:p>
            <a:pPr marL="742950" lvl="1" indent="-285750">
              <a:buFont typeface="Wingdings" panose="05000000000000000000" pitchFamily="2" charset="2"/>
              <a:buChar char="Ø"/>
            </a:pPr>
            <a:r>
              <a:rPr lang="en-US" sz="1700" dirty="0" smtClean="0"/>
              <a:t>1/10/16 (January 10</a:t>
            </a:r>
            <a:r>
              <a:rPr lang="en-US" sz="1700" baseline="30000" dirty="0" smtClean="0"/>
              <a:t>th</a:t>
            </a:r>
            <a:r>
              <a:rPr lang="en-US" sz="1700" dirty="0" smtClean="0"/>
              <a:t> Rain and Wind Event; Peak Tide Elevation 5.20 with 1.28” rainfall)</a:t>
            </a:r>
          </a:p>
          <a:p>
            <a:pPr lvl="0"/>
            <a:endParaRPr lang="en-US" dirty="0" smtClean="0"/>
          </a:p>
          <a:p>
            <a:endParaRPr lang="en-US" dirty="0"/>
          </a:p>
        </p:txBody>
      </p:sp>
      <p:pic>
        <p:nvPicPr>
          <p:cNvPr id="7"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2357" y="4160536"/>
            <a:ext cx="3382963" cy="255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07804" y="4038600"/>
            <a:ext cx="5084041" cy="1846659"/>
          </a:xfrm>
          <a:prstGeom prst="rect">
            <a:avLst/>
          </a:prstGeom>
          <a:noFill/>
        </p:spPr>
        <p:txBody>
          <a:bodyPr wrap="square" rtlCol="0">
            <a:spAutoFit/>
          </a:bodyPr>
          <a:lstStyle/>
          <a:p>
            <a:pPr lvl="0"/>
            <a:r>
              <a:rPr lang="en-US" sz="1600" dirty="0"/>
              <a:t>It is notable that flooding was observed at Silver Lake on 3/2/18 during the study.  The water surface elevation of Silver Lake reached Elevation 4.79.  </a:t>
            </a:r>
            <a:r>
              <a:rPr lang="en-US" sz="1600" dirty="0" smtClean="0"/>
              <a:t>With the proposed design the </a:t>
            </a:r>
            <a:r>
              <a:rPr lang="en-US" sz="1600" dirty="0"/>
              <a:t>water surface elevation would only reach Elevation 3.28.</a:t>
            </a:r>
          </a:p>
          <a:p>
            <a:endParaRPr lang="en-US" sz="1600" dirty="0"/>
          </a:p>
          <a:p>
            <a:endParaRPr lang="en-US" dirty="0"/>
          </a:p>
        </p:txBody>
      </p:sp>
    </p:spTree>
    <p:extLst>
      <p:ext uri="{BB962C8B-B14F-4D97-AF65-F5344CB8AC3E}">
        <p14:creationId xmlns:p14="http://schemas.microsoft.com/office/powerpoint/2010/main" val="2584304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94" y="304800"/>
            <a:ext cx="8553453" cy="9144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BENEFITS OF DESIGN ALTERNATIVES</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5720" y="901850"/>
            <a:ext cx="8372534" cy="4801314"/>
          </a:xfrm>
          <a:prstGeom prst="rect">
            <a:avLst/>
          </a:prstGeom>
          <a:noFill/>
        </p:spPr>
        <p:txBody>
          <a:bodyPr wrap="square" rtlCol="0">
            <a:spAutoFit/>
          </a:bodyPr>
          <a:lstStyle/>
          <a:p>
            <a:pPr marL="285750" lvl="0" indent="-285750">
              <a:buFont typeface="Wingdings" panose="05000000000000000000" pitchFamily="2" charset="2"/>
              <a:buChar char="q"/>
            </a:pPr>
            <a:r>
              <a:rPr lang="en-US" dirty="0"/>
              <a:t>Raising the perimeter walkway elevation </a:t>
            </a:r>
            <a:r>
              <a:rPr lang="en-US" dirty="0" smtClean="0"/>
              <a:t>and </a:t>
            </a:r>
            <a:r>
              <a:rPr lang="en-US" dirty="0"/>
              <a:t>the installation of tidal gates will significantly reduce the occurrence of </a:t>
            </a:r>
            <a:r>
              <a:rPr lang="en-US" dirty="0" smtClean="0"/>
              <a:t>flooding.  </a:t>
            </a:r>
            <a:endParaRPr lang="en-US" dirty="0"/>
          </a:p>
          <a:p>
            <a:endParaRPr lang="en-US" dirty="0"/>
          </a:p>
          <a:p>
            <a:pPr marL="285750" lvl="0" indent="-285750">
              <a:buFont typeface="Wingdings" panose="05000000000000000000" pitchFamily="2" charset="2"/>
              <a:buChar char="q"/>
            </a:pPr>
            <a:r>
              <a:rPr lang="en-US" dirty="0"/>
              <a:t>The </a:t>
            </a:r>
            <a:r>
              <a:rPr lang="en-US" dirty="0" smtClean="0"/>
              <a:t>design alternative will </a:t>
            </a:r>
            <a:r>
              <a:rPr lang="en-US" dirty="0"/>
              <a:t>mitigate flooding at Silver Lake for a design scenario that includes a 1-year rainfall (2.8” 24-hour storm) peak intensity occurring simultaneously with a 1-year tailwater elevation (Elevation 4.42’ NAVD88).  </a:t>
            </a:r>
            <a:endParaRPr lang="en-US" dirty="0" smtClean="0"/>
          </a:p>
          <a:p>
            <a:pPr marL="285750" lvl="0" indent="-285750">
              <a:buFont typeface="Wingdings" panose="05000000000000000000" pitchFamily="2" charset="2"/>
              <a:buChar char="q"/>
            </a:pPr>
            <a:endParaRPr lang="en-US" dirty="0" smtClean="0"/>
          </a:p>
          <a:p>
            <a:pPr marL="285750" lvl="0" indent="-285750">
              <a:buFont typeface="Wingdings" panose="05000000000000000000" pitchFamily="2" charset="2"/>
              <a:buChar char="q"/>
            </a:pPr>
            <a:r>
              <a:rPr lang="en-US" dirty="0" smtClean="0"/>
              <a:t>The </a:t>
            </a:r>
            <a:r>
              <a:rPr lang="en-US" dirty="0"/>
              <a:t>design alternative will mitigate flooding at Silver for a design scenario that includes a 10-year rainfall (5.3” 24-hour storm) peak intensity combined with a normal high tide of 2.62’ (NAVD88).</a:t>
            </a:r>
          </a:p>
          <a:p>
            <a:endParaRPr lang="en-US" dirty="0"/>
          </a:p>
          <a:p>
            <a:pPr marL="285750" lvl="0" indent="-285750">
              <a:buFont typeface="Wingdings" panose="05000000000000000000" pitchFamily="2" charset="2"/>
              <a:buChar char="q"/>
            </a:pPr>
            <a:r>
              <a:rPr lang="en-US" dirty="0"/>
              <a:t>The installation of tide gates will significantly reduce the potential of flooding for Silver Lake and Caroline’s Pond from a tidal surge up to a 10-year Stillwater elevation during dry weather or low intensity rainfalls.</a:t>
            </a:r>
          </a:p>
          <a:p>
            <a:endParaRPr lang="en-US" dirty="0"/>
          </a:p>
          <a:p>
            <a:pPr marL="285750" lvl="0" indent="-285750">
              <a:buFont typeface="Wingdings" panose="05000000000000000000" pitchFamily="2" charset="2"/>
              <a:buChar char="q"/>
            </a:pPr>
            <a:endParaRPr lang="en-US" dirty="0"/>
          </a:p>
          <a:p>
            <a:endParaRPr lang="en-US" dirty="0"/>
          </a:p>
        </p:txBody>
      </p:sp>
    </p:spTree>
    <p:extLst>
      <p:ext uri="{BB962C8B-B14F-4D97-AF65-F5344CB8AC3E}">
        <p14:creationId xmlns:p14="http://schemas.microsoft.com/office/powerpoint/2010/main" val="622713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94" y="304800"/>
            <a:ext cx="8553453" cy="9144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BENEFITS OF DESIGN ALTERNATIVES (</a:t>
            </a:r>
            <a:r>
              <a:rPr lang="en-US" sz="2800" b="1" u="sng" dirty="0" err="1">
                <a:solidFill>
                  <a:srgbClr val="FFFF00"/>
                </a:solidFill>
                <a:latin typeface="Arial" panose="020B0604020202020204" pitchFamily="34" charset="0"/>
                <a:cs typeface="Arial" panose="020B0604020202020204" pitchFamily="34" charset="0"/>
              </a:rPr>
              <a:t>cont</a:t>
            </a:r>
            <a:r>
              <a:rPr lang="en-US" sz="2800" b="1" u="sng" dirty="0">
                <a:solidFill>
                  <a:srgbClr val="FFFF00"/>
                </a:solidFill>
                <a:latin typeface="Arial" panose="020B0604020202020204" pitchFamily="34" charset="0"/>
                <a:cs typeface="Arial" panose="020B0604020202020204" pitchFamily="34" charset="0"/>
              </a:rPr>
              <a:t>)</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5720" y="901850"/>
            <a:ext cx="8372534" cy="3416320"/>
          </a:xfrm>
          <a:prstGeom prst="rect">
            <a:avLst/>
          </a:prstGeom>
          <a:noFill/>
        </p:spPr>
        <p:txBody>
          <a:bodyPr wrap="square" rtlCol="0">
            <a:spAutoFit/>
          </a:bodyPr>
          <a:lstStyle/>
          <a:p>
            <a:pPr marL="285750" lvl="0" indent="-285750">
              <a:buFont typeface="Wingdings" panose="05000000000000000000" pitchFamily="2" charset="2"/>
              <a:buChar char="q"/>
            </a:pPr>
            <a:r>
              <a:rPr lang="en-US" dirty="0"/>
              <a:t>The new walkways will replace the existing deteriorated asphalt walkways and address ADA / </a:t>
            </a:r>
            <a:r>
              <a:rPr lang="en-US" dirty="0" err="1"/>
              <a:t>PROWAG</a:t>
            </a:r>
            <a:r>
              <a:rPr lang="en-US" dirty="0"/>
              <a:t> compliance.</a:t>
            </a:r>
          </a:p>
          <a:p>
            <a:endParaRPr lang="en-US" dirty="0"/>
          </a:p>
          <a:p>
            <a:pPr marL="285750" lvl="0" indent="-285750">
              <a:buFont typeface="Wingdings" panose="05000000000000000000" pitchFamily="2" charset="2"/>
              <a:buChar char="q"/>
            </a:pPr>
            <a:r>
              <a:rPr lang="en-US" dirty="0"/>
              <a:t>The overall aesthetics of Silver Lake Park will be significantly improved as a result of the new landscaped lake perimeter, overlooks and reconstructed walkway.</a:t>
            </a:r>
          </a:p>
          <a:p>
            <a:endParaRPr lang="en-US" dirty="0"/>
          </a:p>
          <a:p>
            <a:pPr marL="285750" lvl="0" indent="-285750">
              <a:buFont typeface="Wingdings" panose="05000000000000000000" pitchFamily="2" charset="2"/>
              <a:buChar char="q"/>
            </a:pPr>
            <a:r>
              <a:rPr lang="en-US" dirty="0"/>
              <a:t>The proposed stormwater treatment </a:t>
            </a:r>
            <a:r>
              <a:rPr lang="en-US" dirty="0" smtClean="0"/>
              <a:t>device will </a:t>
            </a:r>
            <a:r>
              <a:rPr lang="en-US" dirty="0"/>
              <a:t>reduce the amount of floatables, oils and sediment entering the Parsonage Creek natural channel south of Merrick Road.</a:t>
            </a:r>
          </a:p>
          <a:p>
            <a:pPr marL="285750" lvl="0" indent="-285750">
              <a:buFont typeface="Wingdings" panose="05000000000000000000" pitchFamily="2" charset="2"/>
              <a:buChar char="q"/>
            </a:pPr>
            <a:endParaRPr lang="en-US" dirty="0"/>
          </a:p>
          <a:p>
            <a:pPr marL="285750" lvl="0" indent="-285750">
              <a:buFont typeface="Wingdings" panose="05000000000000000000" pitchFamily="2" charset="2"/>
              <a:buChar char="q"/>
            </a:pPr>
            <a:r>
              <a:rPr lang="en-US" dirty="0" smtClean="0"/>
              <a:t>Fish Passage will be maintained at Silver Lake  and Created at Caroline’s Pond. </a:t>
            </a:r>
            <a:r>
              <a:rPr lang="en-US" dirty="0"/>
              <a:t> </a:t>
            </a:r>
          </a:p>
          <a:p>
            <a:pPr lvl="0"/>
            <a:endParaRPr lang="en-US" dirty="0"/>
          </a:p>
        </p:txBody>
      </p:sp>
    </p:spTree>
    <p:extLst>
      <p:ext uri="{BB962C8B-B14F-4D97-AF65-F5344CB8AC3E}">
        <p14:creationId xmlns:p14="http://schemas.microsoft.com/office/powerpoint/2010/main" val="1194402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8382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PROJECT PURPOSE</a:t>
            </a:r>
            <a:r>
              <a:rPr lang="en-US" sz="2800" dirty="0"/>
              <a:t/>
            </a:r>
            <a:br>
              <a:rPr lang="en-US" sz="2800" dirty="0"/>
            </a:br>
            <a:endParaRPr lang="en-US" sz="2800" dirty="0"/>
          </a:p>
        </p:txBody>
      </p:sp>
      <p:sp>
        <p:nvSpPr>
          <p:cNvPr id="23" name="TextBox 22"/>
          <p:cNvSpPr txBox="1"/>
          <p:nvPr/>
        </p:nvSpPr>
        <p:spPr>
          <a:xfrm>
            <a:off x="285749" y="838200"/>
            <a:ext cx="8248651" cy="4154984"/>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Identify Deficiencies in the Existing Drainage System of Silver Lake Park Located in Baldwin, NY </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Identify Potential Design Solutions to Mitigate Flooding Issues to the Maximum Extent Feasible Within the Available Funding.  (Funding = $2 Million Overall; Approximately $1.7 Million For Construction)</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Identify Potential Design Solutions </a:t>
            </a:r>
            <a:r>
              <a:rPr lang="en-US" sz="1600" b="1" dirty="0">
                <a:latin typeface="Arial" panose="020B0604020202020204" pitchFamily="34" charset="0"/>
                <a:cs typeface="Arial" panose="020B0604020202020204" pitchFamily="34" charset="0"/>
              </a:rPr>
              <a:t>that Improve Water Quality and Address </a:t>
            </a:r>
            <a:r>
              <a:rPr lang="en-US" sz="1600" b="1" dirty="0">
                <a:solidFill>
                  <a:schemeClr val="tx1">
                    <a:lumMod val="95000"/>
                    <a:lumOff val="5000"/>
                  </a:schemeClr>
                </a:solidFill>
                <a:latin typeface="Arial" panose="020B0604020202020204" pitchFamily="34" charset="0"/>
                <a:cs typeface="Arial" panose="020B0604020202020204" pitchFamily="34" charset="0"/>
              </a:rPr>
              <a:t>Ecological Issues (i.e. Fish Passage)</a:t>
            </a:r>
          </a:p>
          <a:p>
            <a:pPr lvl="1"/>
            <a:endParaRPr lang="en-US" sz="10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0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Prioritize Project’s Feasible Design Alternative Components from High Priority to Low Priority</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Prepare 30% (Preliminary) Design Plans for Selected Priority Projects</a:t>
            </a:r>
            <a:endParaRPr lang="en-US"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5867400"/>
            <a:ext cx="822465" cy="8224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7300" y="5867400"/>
            <a:ext cx="2476500" cy="85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310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94" y="304800"/>
            <a:ext cx="8553453" cy="9144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BENEFITS OF DESIGN ALTERNATIVES (</a:t>
            </a:r>
            <a:r>
              <a:rPr lang="en-US" sz="2800" b="1" u="sng" dirty="0" err="1">
                <a:solidFill>
                  <a:srgbClr val="FFFF00"/>
                </a:solidFill>
                <a:latin typeface="Arial" panose="020B0604020202020204" pitchFamily="34" charset="0"/>
                <a:cs typeface="Arial" panose="020B0604020202020204" pitchFamily="34" charset="0"/>
              </a:rPr>
              <a:t>cont</a:t>
            </a:r>
            <a:r>
              <a:rPr lang="en-US" sz="2800" b="1" u="sng" dirty="0">
                <a:solidFill>
                  <a:srgbClr val="FFFF00"/>
                </a:solidFill>
                <a:latin typeface="Arial" panose="020B0604020202020204" pitchFamily="34" charset="0"/>
                <a:cs typeface="Arial" panose="020B0604020202020204" pitchFamily="34" charset="0"/>
              </a:rPr>
              <a:t>)</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1736" y="914400"/>
            <a:ext cx="8372534" cy="4247317"/>
          </a:xfrm>
          <a:prstGeom prst="rect">
            <a:avLst/>
          </a:prstGeom>
          <a:noFill/>
        </p:spPr>
        <p:txBody>
          <a:bodyPr wrap="square" rtlCol="0">
            <a:spAutoFit/>
          </a:bodyPr>
          <a:lstStyle/>
          <a:p>
            <a:pPr marL="285750" lvl="0" indent="-285750">
              <a:buFont typeface="Wingdings" panose="05000000000000000000" pitchFamily="2" charset="2"/>
              <a:buChar char="q"/>
            </a:pPr>
            <a:r>
              <a:rPr lang="en-US" dirty="0" smtClean="0"/>
              <a:t>The </a:t>
            </a:r>
            <a:r>
              <a:rPr lang="en-US" dirty="0"/>
              <a:t>proposed fish </a:t>
            </a:r>
            <a:r>
              <a:rPr lang="en-US" dirty="0" smtClean="0"/>
              <a:t>passage south </a:t>
            </a:r>
            <a:r>
              <a:rPr lang="en-US" dirty="0"/>
              <a:t>of Caroline’s Pond will increase the natural habitat for ecologically important fish species such as river herring (alewife).</a:t>
            </a:r>
          </a:p>
          <a:p>
            <a:endParaRPr lang="en-US" dirty="0"/>
          </a:p>
          <a:p>
            <a:pPr marL="285750" lvl="0" indent="-285750">
              <a:buFont typeface="Wingdings" panose="05000000000000000000" pitchFamily="2" charset="2"/>
              <a:buChar char="q"/>
            </a:pPr>
            <a:r>
              <a:rPr lang="en-US" dirty="0"/>
              <a:t>Elevating the perimeter walkway around Silver Lake to elevation 5.0’ (</a:t>
            </a:r>
            <a:r>
              <a:rPr lang="en-US" dirty="0" err="1"/>
              <a:t>NAVD</a:t>
            </a:r>
            <a:r>
              <a:rPr lang="en-US" dirty="0"/>
              <a:t>) from its existing elevation of 3.0’ will help alleviate future issues that may occur as a result of potential sea-level rise.  The </a:t>
            </a:r>
            <a:r>
              <a:rPr lang="en-US" dirty="0" err="1"/>
              <a:t>NYSDEC</a:t>
            </a:r>
            <a:r>
              <a:rPr lang="en-US" dirty="0"/>
              <a:t> has estimated that the Long Island Region can expect to be impacted by a rise in sea-level of approximately 8 inches to 30 inches by the 2050s</a:t>
            </a:r>
            <a:r>
              <a:rPr lang="en-US" dirty="0" smtClean="0"/>
              <a:t>.</a:t>
            </a:r>
          </a:p>
          <a:p>
            <a:pPr lvl="0"/>
            <a:endParaRPr lang="en-US" dirty="0" smtClean="0"/>
          </a:p>
          <a:p>
            <a:pPr marL="285750" indent="-285750">
              <a:buFont typeface="Wingdings" panose="05000000000000000000" pitchFamily="2" charset="2"/>
              <a:buChar char="q"/>
            </a:pPr>
            <a:r>
              <a:rPr lang="en-US" dirty="0"/>
              <a:t>The design will remove invasive plants at the existing natural shoreline areas and create sections of living shoreline with native plant species.  This will improve the natural habitat of Silver Lake.</a:t>
            </a:r>
          </a:p>
          <a:p>
            <a:pPr marL="285750" lvl="0" indent="-285750">
              <a:buFont typeface="Wingdings" panose="05000000000000000000" pitchFamily="2" charset="2"/>
              <a:buChar char="q"/>
            </a:pPr>
            <a:endParaRPr lang="en-US" dirty="0"/>
          </a:p>
          <a:p>
            <a:r>
              <a:rPr lang="en-US" dirty="0"/>
              <a:t> </a:t>
            </a:r>
          </a:p>
          <a:p>
            <a:pPr lvl="0"/>
            <a:endParaRPr lang="en-US" dirty="0"/>
          </a:p>
        </p:txBody>
      </p:sp>
    </p:spTree>
    <p:extLst>
      <p:ext uri="{BB962C8B-B14F-4D97-AF65-F5344CB8AC3E}">
        <p14:creationId xmlns:p14="http://schemas.microsoft.com/office/powerpoint/2010/main" val="1980190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8382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HIGH PRIORITY PROJECT COSTS</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5867400"/>
            <a:ext cx="822465" cy="8224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7300" y="5867400"/>
            <a:ext cx="2476500" cy="8514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1447800" y="914400"/>
            <a:ext cx="6110288" cy="4715462"/>
          </a:xfrm>
          <a:prstGeom prst="rect">
            <a:avLst/>
          </a:prstGeom>
        </p:spPr>
      </p:pic>
    </p:spTree>
    <p:extLst>
      <p:ext uri="{BB962C8B-B14F-4D97-AF65-F5344CB8AC3E}">
        <p14:creationId xmlns:p14="http://schemas.microsoft.com/office/powerpoint/2010/main" val="4230150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3900" y="228600"/>
            <a:ext cx="7696200" cy="646331"/>
          </a:xfrm>
          <a:prstGeom prst="rect">
            <a:avLst/>
          </a:prstGeom>
          <a:no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NEXT STEPS</a:t>
            </a:r>
          </a:p>
        </p:txBody>
      </p:sp>
      <p:sp>
        <p:nvSpPr>
          <p:cNvPr id="7" name="Rectangle 6"/>
          <p:cNvSpPr/>
          <p:nvPr/>
        </p:nvSpPr>
        <p:spPr>
          <a:xfrm>
            <a:off x="4454820" y="3244334"/>
            <a:ext cx="234360" cy="369332"/>
          </a:xfrm>
          <a:prstGeom prst="rect">
            <a:avLst/>
          </a:prstGeom>
        </p:spPr>
        <p:txBody>
          <a:bodyPr wrap="none">
            <a:spAutoFit/>
          </a:bodyPr>
          <a:lstStyle/>
          <a:p>
            <a:r>
              <a:rPr lang="en-US" dirty="0"/>
              <a:t> </a:t>
            </a:r>
          </a:p>
        </p:txBody>
      </p:sp>
      <p:sp>
        <p:nvSpPr>
          <p:cNvPr id="8" name="Rectangle 7"/>
          <p:cNvSpPr/>
          <p:nvPr/>
        </p:nvSpPr>
        <p:spPr>
          <a:xfrm>
            <a:off x="4454820" y="3244334"/>
            <a:ext cx="1793580" cy="369332"/>
          </a:xfrm>
          <a:prstGeom prst="rect">
            <a:avLst/>
          </a:prstGeom>
        </p:spPr>
        <p:txBody>
          <a:bodyPr wrap="square">
            <a:spAutoFit/>
          </a:bodyPr>
          <a:lstStyle/>
          <a:p>
            <a:r>
              <a:rPr lang="en-US" dirty="0"/>
              <a:t> </a:t>
            </a:r>
          </a:p>
        </p:txBody>
      </p:sp>
      <p:sp>
        <p:nvSpPr>
          <p:cNvPr id="9" name="TextBox 8"/>
          <p:cNvSpPr txBox="1"/>
          <p:nvPr/>
        </p:nvSpPr>
        <p:spPr>
          <a:xfrm>
            <a:off x="263820" y="838200"/>
            <a:ext cx="8499180" cy="1938992"/>
          </a:xfrm>
          <a:prstGeom prst="rect">
            <a:avLst/>
          </a:prstGeom>
          <a:no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500" dirty="0">
                <a:solidFill>
                  <a:schemeClr val="tx1">
                    <a:lumMod val="95000"/>
                    <a:lumOff val="5000"/>
                  </a:schemeClr>
                </a:solidFill>
                <a:latin typeface="Arial" panose="020B0604020202020204" pitchFamily="34" charset="0"/>
                <a:cs typeface="Arial" panose="020B0604020202020204" pitchFamily="34" charset="0"/>
              </a:rPr>
              <a:t>30% PRELIMINARY DESIGN PROJECTS FUNDED AND CURRENTLY IN DESIGN PHASE</a:t>
            </a:r>
          </a:p>
          <a:p>
            <a:endParaRPr lang="en-US" sz="1500"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500" dirty="0">
                <a:solidFill>
                  <a:schemeClr val="tx1">
                    <a:lumMod val="95000"/>
                    <a:lumOff val="5000"/>
                  </a:schemeClr>
                </a:solidFill>
                <a:latin typeface="Arial" panose="020B0604020202020204" pitchFamily="34" charset="0"/>
                <a:cs typeface="Arial" panose="020B0604020202020204" pitchFamily="34" charset="0"/>
              </a:rPr>
              <a:t>PROJECT IS ON SCHEDULE TO BE COMPLETED AT THE END OF </a:t>
            </a:r>
            <a:r>
              <a:rPr lang="en-US" sz="1500" dirty="0" smtClean="0">
                <a:solidFill>
                  <a:schemeClr val="tx1">
                    <a:lumMod val="95000"/>
                    <a:lumOff val="5000"/>
                  </a:schemeClr>
                </a:solidFill>
                <a:latin typeface="Arial" panose="020B0604020202020204" pitchFamily="34" charset="0"/>
                <a:cs typeface="Arial" panose="020B0604020202020204" pitchFamily="34" charset="0"/>
              </a:rPr>
              <a:t>NOVEMBER, </a:t>
            </a:r>
            <a:r>
              <a:rPr lang="en-US" sz="1500" dirty="0">
                <a:solidFill>
                  <a:schemeClr val="tx1">
                    <a:lumMod val="95000"/>
                    <a:lumOff val="5000"/>
                  </a:schemeClr>
                </a:solidFill>
                <a:latin typeface="Arial" panose="020B0604020202020204" pitchFamily="34" charset="0"/>
                <a:cs typeface="Arial" panose="020B0604020202020204" pitchFamily="34" charset="0"/>
              </a:rPr>
              <a:t>2018</a:t>
            </a:r>
          </a:p>
          <a:p>
            <a:pPr marL="285750" indent="-285750">
              <a:buFont typeface="Wingdings" panose="05000000000000000000" pitchFamily="2" charset="2"/>
              <a:buChar char="Ø"/>
            </a:pPr>
            <a:endParaRPr lang="en-US" sz="1500"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500"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500"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5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1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048000"/>
            <a:ext cx="733799" cy="733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35164"/>
            <a:ext cx="2171700" cy="7466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500" t="12652" r="4167" b="25531"/>
          <a:stretch/>
        </p:blipFill>
        <p:spPr>
          <a:xfrm>
            <a:off x="187620" y="1981200"/>
            <a:ext cx="8534400" cy="3657601"/>
          </a:xfrm>
          <a:prstGeom prst="rect">
            <a:avLst/>
          </a:prstGeom>
        </p:spPr>
      </p:pic>
    </p:spTree>
    <p:extLst>
      <p:ext uri="{BB962C8B-B14F-4D97-AF65-F5344CB8AC3E}">
        <p14:creationId xmlns:p14="http://schemas.microsoft.com/office/powerpoint/2010/main" val="2844278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3900" y="2209800"/>
            <a:ext cx="7696200"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QUESTIONS?</a:t>
            </a:r>
          </a:p>
        </p:txBody>
      </p:sp>
      <p:sp>
        <p:nvSpPr>
          <p:cNvPr id="7" name="Rectangle 6"/>
          <p:cNvSpPr/>
          <p:nvPr/>
        </p:nvSpPr>
        <p:spPr>
          <a:xfrm>
            <a:off x="4454820" y="3244334"/>
            <a:ext cx="234360" cy="369332"/>
          </a:xfrm>
          <a:prstGeom prst="rect">
            <a:avLst/>
          </a:prstGeom>
        </p:spPr>
        <p:txBody>
          <a:bodyPr wrap="none">
            <a:spAutoFit/>
          </a:bodyPr>
          <a:lstStyle/>
          <a:p>
            <a:r>
              <a:rPr lang="en-US" dirty="0"/>
              <a:t> </a:t>
            </a:r>
          </a:p>
        </p:txBody>
      </p:sp>
      <p:pic>
        <p:nvPicPr>
          <p:cNvPr id="8"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048000"/>
            <a:ext cx="733799" cy="733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35164"/>
            <a:ext cx="2171700" cy="7466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 y="3124200"/>
            <a:ext cx="8534400" cy="2062103"/>
          </a:xfrm>
          <a:prstGeom prst="rect">
            <a:avLst/>
          </a:prstGeom>
          <a:noFill/>
        </p:spPr>
        <p:txBody>
          <a:bodyPr wrap="square" rtlCol="0">
            <a:spAutoFit/>
          </a:bodyPr>
          <a:lstStyle/>
          <a:p>
            <a:pPr algn="ctr"/>
            <a:r>
              <a:rPr lang="en-US" sz="1600" b="1" dirty="0">
                <a:solidFill>
                  <a:schemeClr val="tx1">
                    <a:lumMod val="95000"/>
                    <a:lumOff val="5000"/>
                  </a:schemeClr>
                </a:solidFill>
                <a:latin typeface="Arial" panose="020B0604020202020204" pitchFamily="34" charset="0"/>
                <a:cs typeface="Arial" panose="020B0604020202020204" pitchFamily="34" charset="0"/>
              </a:rPr>
              <a:t>THIS PROJECT WAS FUNDED BY AND CONCEIVED THROUGH THE NY RISING COMMUNITY RECONSTRUCTION PROGRAM OF THE GOVERNOR’S OFFICE OF STORM RECOVERY.  </a:t>
            </a:r>
          </a:p>
          <a:p>
            <a:pPr algn="ct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algn="ctr"/>
            <a:r>
              <a:rPr lang="en-US" sz="1600" b="1" dirty="0">
                <a:solidFill>
                  <a:schemeClr val="tx1">
                    <a:lumMod val="95000"/>
                    <a:lumOff val="5000"/>
                  </a:schemeClr>
                </a:solidFill>
                <a:latin typeface="Arial" panose="020B0604020202020204" pitchFamily="34" charset="0"/>
                <a:cs typeface="Arial" panose="020B0604020202020204" pitchFamily="34" charset="0"/>
              </a:rPr>
              <a:t>FOR MORE INFORMATION CONTACT:</a:t>
            </a:r>
          </a:p>
          <a:p>
            <a:pPr algn="ctr"/>
            <a:r>
              <a:rPr lang="en-US" sz="1600" b="1" dirty="0" smtClean="0">
                <a:solidFill>
                  <a:schemeClr val="tx1">
                    <a:lumMod val="95000"/>
                    <a:lumOff val="5000"/>
                  </a:schemeClr>
                </a:solidFill>
                <a:latin typeface="Arial" panose="020B0604020202020204" pitchFamily="34" charset="0"/>
                <a:cs typeface="Arial" panose="020B0604020202020204" pitchFamily="34" charset="0"/>
              </a:rPr>
              <a:t>JOE CUOMO, </a:t>
            </a:r>
            <a:r>
              <a:rPr lang="en-US" sz="1600" b="1" dirty="0">
                <a:solidFill>
                  <a:schemeClr val="tx1">
                    <a:lumMod val="95000"/>
                    <a:lumOff val="5000"/>
                  </a:schemeClr>
                </a:solidFill>
                <a:latin typeface="Arial" panose="020B0604020202020204" pitchFamily="34" charset="0"/>
                <a:cs typeface="Arial" panose="020B0604020202020204" pitchFamily="34" charset="0"/>
              </a:rPr>
              <a:t>PLANNING DIVISION, NASSAU COUNTY DEPT. OF PUBLIC WORKS, 1194 PROSPECT AVENUE WESTBURY, NY 11590</a:t>
            </a:r>
          </a:p>
          <a:p>
            <a:pPr algn="ctr"/>
            <a:r>
              <a:rPr lang="en-US" sz="1600" b="1" dirty="0" smtClean="0">
                <a:solidFill>
                  <a:schemeClr val="tx1">
                    <a:lumMod val="95000"/>
                    <a:lumOff val="5000"/>
                  </a:schemeClr>
                </a:solidFill>
                <a:latin typeface="Arial" panose="020B0604020202020204" pitchFamily="34" charset="0"/>
                <a:cs typeface="Arial" panose="020B0604020202020204" pitchFamily="34" charset="0"/>
              </a:rPr>
              <a:t>JCUOMO@NASSAUCOUNTYNY.GOV</a:t>
            </a:r>
            <a:endParaRPr lang="en-US" sz="1600" b="1"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278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1763" y="1005575"/>
            <a:ext cx="7772400" cy="6096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EXISTING HYDRAULIC SYSTEM INVESTIGATIONS</a:t>
            </a:r>
            <a:br>
              <a:rPr lang="en-US" sz="2800" b="1" u="sng" dirty="0">
                <a:solidFill>
                  <a:srgbClr val="FFFF00"/>
                </a:solidFill>
                <a:latin typeface="Arial" panose="020B0604020202020204" pitchFamily="34" charset="0"/>
                <a:cs typeface="Arial" panose="020B0604020202020204" pitchFamily="34" charset="0"/>
              </a:rPr>
            </a:br>
            <a:r>
              <a:rPr lang="en-US" sz="2800" b="1" u="sng" dirty="0">
                <a:solidFill>
                  <a:srgbClr val="FFFF00"/>
                </a:solidFill>
                <a:latin typeface="Arial" panose="020B0604020202020204" pitchFamily="34" charset="0"/>
                <a:cs typeface="Arial" panose="020B0604020202020204" pitchFamily="34" charset="0"/>
              </a:rPr>
              <a:t>GENERAL OVERVIEW</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1896" y="1310375"/>
            <a:ext cx="4526802"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943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1763" y="1005575"/>
            <a:ext cx="7772400" cy="6096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EXISTING HYDRAULIC SYSTEM INVESTIGATIONS</a:t>
            </a:r>
            <a:br>
              <a:rPr lang="en-US" sz="2800" b="1" u="sng" dirty="0">
                <a:solidFill>
                  <a:srgbClr val="FFFF00"/>
                </a:solidFill>
                <a:latin typeface="Arial" panose="020B0604020202020204" pitchFamily="34" charset="0"/>
                <a:cs typeface="Arial" panose="020B0604020202020204" pitchFamily="34" charset="0"/>
              </a:rPr>
            </a:br>
            <a:r>
              <a:rPr lang="en-US" sz="2800" b="1" u="sng" dirty="0">
                <a:solidFill>
                  <a:srgbClr val="FFFF00"/>
                </a:solidFill>
                <a:latin typeface="Arial" panose="020B0604020202020204" pitchFamily="34" charset="0"/>
                <a:cs typeface="Arial" panose="020B0604020202020204" pitchFamily="34" charset="0"/>
              </a:rPr>
              <a:t>OUTFALL CULVERTS</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4266" y="1433633"/>
            <a:ext cx="3876734" cy="3354765"/>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EXISTING CULVERT ARE:</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q"/>
            </a:pPr>
            <a:r>
              <a:rPr lang="en-US" sz="1600" b="1" dirty="0">
                <a:solidFill>
                  <a:schemeClr val="tx1">
                    <a:lumMod val="95000"/>
                    <a:lumOff val="5000"/>
                  </a:schemeClr>
                </a:solidFill>
                <a:latin typeface="Arial" panose="020B0604020202020204" pitchFamily="34" charset="0"/>
                <a:cs typeface="Arial" panose="020B0604020202020204" pitchFamily="34" charset="0"/>
              </a:rPr>
              <a:t>6’X6’ BOX CULVERT (WEST)</a:t>
            </a:r>
          </a:p>
          <a:p>
            <a:pPr marL="742950" lvl="1" indent="-285750">
              <a:buFont typeface="Wingdings" panose="05000000000000000000" pitchFamily="2" charset="2"/>
              <a:buChar char="q"/>
            </a:pPr>
            <a:r>
              <a:rPr lang="en-US" sz="1600" b="1" dirty="0">
                <a:solidFill>
                  <a:schemeClr val="tx1">
                    <a:lumMod val="95000"/>
                    <a:lumOff val="5000"/>
                  </a:schemeClr>
                </a:solidFill>
                <a:latin typeface="Arial" panose="020B0604020202020204" pitchFamily="34" charset="0"/>
                <a:cs typeface="Arial" panose="020B0604020202020204" pitchFamily="34" charset="0"/>
              </a:rPr>
              <a:t>7’-3” X 10’ BOX CULVERT EAST</a:t>
            </a: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8925" lvl="1" indent="-288925">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NO TIDAL GATES EXIST</a:t>
            </a:r>
          </a:p>
          <a:p>
            <a:pPr marL="288925" lvl="1" indent="-288925">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8925" lvl="1" indent="-288925">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NO SPACE ON WEST CULVERT FOR TRADITIONAL TIDAL GATE</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717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310375"/>
            <a:ext cx="4175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228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1763" y="1005575"/>
            <a:ext cx="7772400" cy="6096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EXISTING HYDRAULIC SYSTEM INVESTIGATIONS</a:t>
            </a:r>
            <a:br>
              <a:rPr lang="en-US" sz="2800" b="1" u="sng" dirty="0">
                <a:solidFill>
                  <a:srgbClr val="FFFF00"/>
                </a:solidFill>
                <a:latin typeface="Arial" panose="020B0604020202020204" pitchFamily="34" charset="0"/>
                <a:cs typeface="Arial" panose="020B0604020202020204" pitchFamily="34" charset="0"/>
              </a:rPr>
            </a:br>
            <a:r>
              <a:rPr lang="en-US" sz="2800" b="1" u="sng" dirty="0">
                <a:solidFill>
                  <a:srgbClr val="FFFF00"/>
                </a:solidFill>
                <a:latin typeface="Arial" panose="020B0604020202020204" pitchFamily="34" charset="0"/>
                <a:cs typeface="Arial" panose="020B0604020202020204" pitchFamily="34" charset="0"/>
              </a:rPr>
              <a:t>PARSONAGE CANAL BULKHEAD ELEVATIONS</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4266" y="1433633"/>
            <a:ext cx="4562534" cy="4093428"/>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TYPICAL BULKHEAD ELEVATIONS ARE AROUND 4.0’ – 5.5’ (NAVD88)</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TIDAL SURGES OVER ELEVATION 6.25’ (NAVD88) WILL OVERTOP BULKHEADS AND FLOW OVER FOXHURST ROAD INTO SILVERLAKE PARK</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NOTABLE ELEVATIONS TO CONSIDER</a:t>
            </a:r>
          </a:p>
          <a:p>
            <a:pPr marL="742950" lvl="1"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10-YEAR STILLWATER = 6.4’</a:t>
            </a:r>
          </a:p>
          <a:p>
            <a:pPr marL="742950" lvl="1"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100-YEAR STILLWATER = 7.9’</a:t>
            </a: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8194" name="Picture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975"/>
          <a:stretch/>
        </p:blipFill>
        <p:spPr bwMode="auto">
          <a:xfrm>
            <a:off x="4888832" y="1179095"/>
            <a:ext cx="3763760" cy="553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094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1763" y="1005575"/>
            <a:ext cx="7772400" cy="6096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EXISTING HYDRAULIC SYSTEM INVESTIGATIONS</a:t>
            </a:r>
            <a:br>
              <a:rPr lang="en-US" sz="2800" b="1" u="sng" dirty="0">
                <a:solidFill>
                  <a:srgbClr val="FFFF00"/>
                </a:solidFill>
                <a:latin typeface="Arial" panose="020B0604020202020204" pitchFamily="34" charset="0"/>
                <a:cs typeface="Arial" panose="020B0604020202020204" pitchFamily="34" charset="0"/>
              </a:rPr>
            </a:br>
            <a:r>
              <a:rPr lang="en-US" sz="2800" b="1" u="sng" dirty="0">
                <a:solidFill>
                  <a:srgbClr val="FFFF00"/>
                </a:solidFill>
                <a:latin typeface="Arial" panose="020B0604020202020204" pitchFamily="34" charset="0"/>
                <a:cs typeface="Arial" panose="020B0604020202020204" pitchFamily="34" charset="0"/>
              </a:rPr>
              <a:t>SILVER LAKE WEIR</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4266" y="1433633"/>
            <a:ext cx="8372534" cy="3354765"/>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52’ WIDE AND IN GOOD CONDITION</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IN 1980 WEIR WIDTH WAS INCREASED TO ACCOMMODATE WESTERN 6’X6’ CONCRETE CULVERT</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ONLY 1’ OF FREEBOARD BETWEEN TOP OF WEIR AND TOP OF PERIMETER WALKWAY</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9218" name="Picture 2" descr="IMG_50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005164"/>
            <a:ext cx="5775325"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698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021061"/>
            <a:ext cx="7772400" cy="6096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EXISTING HYDRAULIC SYSTEM INVESTIGATIONS</a:t>
            </a:r>
            <a:br>
              <a:rPr lang="en-US" sz="2800" b="1" u="sng" dirty="0">
                <a:solidFill>
                  <a:srgbClr val="FFFF00"/>
                </a:solidFill>
                <a:latin typeface="Arial" panose="020B0604020202020204" pitchFamily="34" charset="0"/>
                <a:cs typeface="Arial" panose="020B0604020202020204" pitchFamily="34" charset="0"/>
              </a:rPr>
            </a:br>
            <a:r>
              <a:rPr lang="en-US" sz="2800" b="1" u="sng" dirty="0">
                <a:solidFill>
                  <a:srgbClr val="FFFF00"/>
                </a:solidFill>
                <a:latin typeface="Arial" panose="020B0604020202020204" pitchFamily="34" charset="0"/>
                <a:cs typeface="Arial" panose="020B0604020202020204" pitchFamily="34" charset="0"/>
              </a:rPr>
              <a:t>CONTROL GATE AT WEIR</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4266" y="1433633"/>
            <a:ext cx="8372534" cy="2369880"/>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EXISTING CONTROL GATE ON EAST SIDE OF WEIR.  SHOULD ALLOW THE LAKE TO BE DRAINED APPROXIMATELY 2’- 4’ FOR MAINTENANCE</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10242"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047244"/>
            <a:ext cx="3581400" cy="44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021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47" y="228600"/>
            <a:ext cx="8553453" cy="1591107"/>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EXISTING HYDRAULIC SYSTEM INVESTIGATIONS</a:t>
            </a:r>
            <a:br>
              <a:rPr lang="en-US" sz="2800" b="1" u="sng" dirty="0">
                <a:solidFill>
                  <a:srgbClr val="FFFF00"/>
                </a:solidFill>
                <a:latin typeface="Arial" panose="020B0604020202020204" pitchFamily="34" charset="0"/>
                <a:cs typeface="Arial" panose="020B0604020202020204" pitchFamily="34" charset="0"/>
              </a:rPr>
            </a:br>
            <a:r>
              <a:rPr lang="en-US" sz="2800" b="1" u="sng" dirty="0">
                <a:solidFill>
                  <a:srgbClr val="FFFF00"/>
                </a:solidFill>
                <a:latin typeface="Arial" panose="020B0604020202020204" pitchFamily="34" charset="0"/>
                <a:cs typeface="Arial" panose="020B0604020202020204" pitchFamily="34" charset="0"/>
              </a:rPr>
              <a:t>UPSTREAM CHANNEL SOUTH OF CAROLINE’S POND</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5747" y="1524000"/>
            <a:ext cx="8372534" cy="2862322"/>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TRAPEZOIDAL CONCRETE CHANNEL SOUTH OF CAROLINE’S LAKE DOES NOT HAVE ENOUGH BASE FLOW DEPTH FOR FISH PASSAGE</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CHANNEL CONTROLS ELEVATION OF CAROLINE’S POND</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11266"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595258"/>
            <a:ext cx="5587226" cy="409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3293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8382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PROJECT STUDY AREA</a:t>
            </a:r>
            <a:r>
              <a:rPr lang="en-US" sz="2800" dirty="0"/>
              <a:t/>
            </a:r>
            <a:br>
              <a:rPr lang="en-US" sz="2800" dirty="0"/>
            </a:br>
            <a:endParaRPr lang="en-US" sz="2800" dirty="0"/>
          </a:p>
        </p:txBody>
      </p:sp>
      <p:sp>
        <p:nvSpPr>
          <p:cNvPr id="23" name="TextBox 22"/>
          <p:cNvSpPr txBox="1"/>
          <p:nvPr/>
        </p:nvSpPr>
        <p:spPr>
          <a:xfrm>
            <a:off x="228600" y="1143000"/>
            <a:ext cx="3429000" cy="646331"/>
          </a:xfrm>
          <a:prstGeom prst="rect">
            <a:avLst/>
          </a:prstGeom>
          <a:noFill/>
        </p:spPr>
        <p:txBody>
          <a:bodyPr wrap="square" rtlCol="0">
            <a:spAutoFit/>
          </a:bodyPr>
          <a:lstStyle/>
          <a:p>
            <a:endParaRPr lang="en-US"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5867400"/>
            <a:ext cx="822465" cy="8224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7300" y="5867400"/>
            <a:ext cx="2476500" cy="851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iteArea_Aeri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990600"/>
            <a:ext cx="606288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0788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47" y="228600"/>
            <a:ext cx="8553453" cy="1591107"/>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EXISTING HYDRAULIC SYSTEM INVESTIGATIONS</a:t>
            </a:r>
            <a:br>
              <a:rPr lang="en-US" sz="2800" b="1" u="sng" dirty="0">
                <a:solidFill>
                  <a:srgbClr val="FFFF00"/>
                </a:solidFill>
                <a:latin typeface="Arial" panose="020B0604020202020204" pitchFamily="34" charset="0"/>
                <a:cs typeface="Arial" panose="020B0604020202020204" pitchFamily="34" charset="0"/>
              </a:rPr>
            </a:br>
            <a:r>
              <a:rPr lang="en-US" sz="2800" b="1" u="sng" dirty="0">
                <a:solidFill>
                  <a:srgbClr val="FFFF00"/>
                </a:solidFill>
                <a:latin typeface="Arial" panose="020B0604020202020204" pitchFamily="34" charset="0"/>
                <a:cs typeface="Arial" panose="020B0604020202020204" pitchFamily="34" charset="0"/>
              </a:rPr>
              <a:t>WEIR STRUCTURE AT LOFT’S POND</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7752" y="1659203"/>
            <a:ext cx="8372534" cy="3108543"/>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LOFTS POND WEIR STRUCTURE ACTS AS A HIGH FLOW BYPASS DURING HEAVY RAINFALL EVENTS</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A 30” PIPE ON THE EAST SIDE OF LOFT’S POND CARRIES BASE FLOW TO THE NATURAL CHANNEL BETWEEN MERRICK ROAD AND CAROLINE’S POND</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12290" name="Picture 2" descr="IMG_50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200400"/>
            <a:ext cx="435133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078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292" y="304800"/>
            <a:ext cx="8553453" cy="1057707"/>
          </a:xfrm>
        </p:spPr>
        <p:txBody>
          <a:bodyPr>
            <a:normAutofit/>
          </a:bodyPr>
          <a:lstStyle/>
          <a:p>
            <a:r>
              <a:rPr lang="en-US" sz="2800" b="1" u="sng" dirty="0">
                <a:solidFill>
                  <a:srgbClr val="FFFF00"/>
                </a:solidFill>
                <a:latin typeface="Arial" panose="020B0604020202020204" pitchFamily="34" charset="0"/>
                <a:cs typeface="Arial" panose="020B0604020202020204" pitchFamily="34" charset="0"/>
              </a:rPr>
              <a:t>DRAINAGE MODEL</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1035687"/>
            <a:ext cx="4673527" cy="565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14266" y="1433633"/>
            <a:ext cx="3724334" cy="2369880"/>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A DETAILED DRAINAGE MODEL WAS CREATED USING AUTODESK STORM &amp; SANITARY ANALYSIS SOFTWARE</a:t>
            </a: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2600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292" y="304800"/>
            <a:ext cx="8553453" cy="1057707"/>
          </a:xfrm>
        </p:spPr>
        <p:txBody>
          <a:bodyPr>
            <a:normAutofit/>
          </a:bodyPr>
          <a:lstStyle/>
          <a:p>
            <a:r>
              <a:rPr lang="en-US" sz="2800" b="1" u="sng" dirty="0">
                <a:solidFill>
                  <a:srgbClr val="FFFF00"/>
                </a:solidFill>
                <a:latin typeface="Arial" panose="020B0604020202020204" pitchFamily="34" charset="0"/>
                <a:cs typeface="Arial" panose="020B0604020202020204" pitchFamily="34" charset="0"/>
              </a:rPr>
              <a:t>DESIGN SCENARIOS vs DESIGN CRITERIA</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4266" y="1433633"/>
            <a:ext cx="8296334" cy="5324535"/>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RAINFALL SYNTHETIC DESIGN STORMS EVALUATED</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q"/>
            </a:pPr>
            <a:r>
              <a:rPr lang="en-US" sz="1600" b="1" dirty="0">
                <a:solidFill>
                  <a:schemeClr val="tx1">
                    <a:lumMod val="95000"/>
                    <a:lumOff val="5000"/>
                  </a:schemeClr>
                </a:solidFill>
                <a:latin typeface="Arial" panose="020B0604020202020204" pitchFamily="34" charset="0"/>
                <a:cs typeface="Arial" panose="020B0604020202020204" pitchFamily="34" charset="0"/>
              </a:rPr>
              <a:t>DRY WEATHER CONDITIONS = 0 INCHES</a:t>
            </a:r>
          </a:p>
          <a:p>
            <a:pPr marL="742950" lvl="1" indent="-285750">
              <a:buFont typeface="Wingdings" panose="05000000000000000000" pitchFamily="2" charset="2"/>
              <a:buChar char="q"/>
            </a:pPr>
            <a:r>
              <a:rPr lang="en-US" sz="1600" b="1" dirty="0">
                <a:solidFill>
                  <a:schemeClr val="tx1">
                    <a:lumMod val="95000"/>
                    <a:lumOff val="5000"/>
                  </a:schemeClr>
                </a:solidFill>
                <a:latin typeface="Arial" panose="020B0604020202020204" pitchFamily="34" charset="0"/>
                <a:cs typeface="Arial" panose="020B0604020202020204" pitchFamily="34" charset="0"/>
              </a:rPr>
              <a:t>1 YEAR RAINFALL = 2.8 INCHES </a:t>
            </a:r>
          </a:p>
          <a:p>
            <a:pPr marL="742950" lvl="1" indent="-285750">
              <a:buFont typeface="Wingdings" panose="05000000000000000000" pitchFamily="2" charset="2"/>
              <a:buChar char="q"/>
            </a:pPr>
            <a:r>
              <a:rPr lang="en-US" sz="1600" b="1" dirty="0">
                <a:solidFill>
                  <a:schemeClr val="tx1">
                    <a:lumMod val="95000"/>
                    <a:lumOff val="5000"/>
                  </a:schemeClr>
                </a:solidFill>
                <a:latin typeface="Arial" panose="020B0604020202020204" pitchFamily="34" charset="0"/>
                <a:cs typeface="Arial" panose="020B0604020202020204" pitchFamily="34" charset="0"/>
              </a:rPr>
              <a:t>10 YEAR RAINFALL = 5.3 INCHES</a:t>
            </a:r>
          </a:p>
          <a:p>
            <a:pPr marL="742950" lvl="1" indent="-285750">
              <a:buFont typeface="Wingdings" panose="05000000000000000000" pitchFamily="2" charset="2"/>
              <a:buChar char="q"/>
            </a:pPr>
            <a:r>
              <a:rPr lang="en-US" sz="1600" b="1" dirty="0">
                <a:solidFill>
                  <a:schemeClr val="tx1">
                    <a:lumMod val="95000"/>
                    <a:lumOff val="5000"/>
                  </a:schemeClr>
                </a:solidFill>
                <a:latin typeface="Arial" panose="020B0604020202020204" pitchFamily="34" charset="0"/>
                <a:cs typeface="Arial" panose="020B0604020202020204" pitchFamily="34" charset="0"/>
              </a:rPr>
              <a:t>100 YEAR RAINFALL = 8.28 INCHES</a:t>
            </a:r>
          </a:p>
          <a:p>
            <a:pPr lvl="1"/>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8925" lvl="1" indent="-288925">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TAILWATER ELEVATIONS (NAVD88)</a:t>
            </a:r>
          </a:p>
          <a:p>
            <a:pPr marL="288925" lvl="1" indent="-288925">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6125" lvl="2" indent="-288925">
              <a:buFont typeface="Wingdings" panose="05000000000000000000" pitchFamily="2" charset="2"/>
              <a:buChar char="q"/>
            </a:pPr>
            <a:r>
              <a:rPr lang="en-US" sz="1600" b="1" dirty="0">
                <a:solidFill>
                  <a:schemeClr val="tx1">
                    <a:lumMod val="95000"/>
                    <a:lumOff val="5000"/>
                  </a:schemeClr>
                </a:solidFill>
                <a:latin typeface="Arial" panose="020B0604020202020204" pitchFamily="34" charset="0"/>
                <a:cs typeface="Arial" panose="020B0604020202020204" pitchFamily="34" charset="0"/>
              </a:rPr>
              <a:t>MEAN TIDE CYCLE = 2.68’ MAX</a:t>
            </a:r>
          </a:p>
          <a:p>
            <a:pPr marL="746125" lvl="2" indent="-288925">
              <a:buFont typeface="Wingdings" panose="05000000000000000000" pitchFamily="2" charset="2"/>
              <a:buChar char="q"/>
            </a:pPr>
            <a:r>
              <a:rPr lang="en-US" sz="1600" b="1" dirty="0">
                <a:solidFill>
                  <a:schemeClr val="tx1">
                    <a:lumMod val="95000"/>
                    <a:lumOff val="5000"/>
                  </a:schemeClr>
                </a:solidFill>
                <a:latin typeface="Arial" panose="020B0604020202020204" pitchFamily="34" charset="0"/>
                <a:cs typeface="Arial" panose="020B0604020202020204" pitchFamily="34" charset="0"/>
              </a:rPr>
              <a:t>1-YEAR TIDAL CYCLE = 4.42’ MAX</a:t>
            </a:r>
          </a:p>
          <a:p>
            <a:pPr marL="746125" lvl="2" indent="-288925">
              <a:buFont typeface="Wingdings" panose="05000000000000000000" pitchFamily="2" charset="2"/>
              <a:buChar char="q"/>
            </a:pPr>
            <a:r>
              <a:rPr lang="en-US" sz="1600" b="1" dirty="0">
                <a:solidFill>
                  <a:schemeClr val="tx1">
                    <a:lumMod val="95000"/>
                    <a:lumOff val="5000"/>
                  </a:schemeClr>
                </a:solidFill>
                <a:latin typeface="Arial" panose="020B0604020202020204" pitchFamily="34" charset="0"/>
                <a:cs typeface="Arial" panose="020B0604020202020204" pitchFamily="34" charset="0"/>
              </a:rPr>
              <a:t>FOXHURST ROAD LOW POINT ELEVATION = 5.9’ MAX</a:t>
            </a:r>
          </a:p>
          <a:p>
            <a:pPr marL="746125" lvl="2" indent="-288925">
              <a:buFont typeface="Wingdings" panose="05000000000000000000" pitchFamily="2" charset="2"/>
              <a:buChar char="q"/>
            </a:pPr>
            <a:r>
              <a:rPr lang="en-US" sz="1600" b="1" dirty="0">
                <a:solidFill>
                  <a:schemeClr val="tx1">
                    <a:lumMod val="95000"/>
                    <a:lumOff val="5000"/>
                  </a:schemeClr>
                </a:solidFill>
                <a:latin typeface="Arial" panose="020B0604020202020204" pitchFamily="34" charset="0"/>
                <a:cs typeface="Arial" panose="020B0604020202020204" pitchFamily="34" charset="0"/>
              </a:rPr>
              <a:t>10-YEAR STILLWATER = 6.4’ MAX</a:t>
            </a:r>
          </a:p>
          <a:p>
            <a:pPr marL="746125" lvl="2" indent="-288925">
              <a:buFont typeface="Wingdings" panose="05000000000000000000" pitchFamily="2" charset="2"/>
              <a:buChar char="q"/>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8925" lvl="2" indent="-288925">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GOAL OF DESIGNS IS TO PROVIDE THE MAXIMUM FLOODING PROTECTION WITHIN THE AVAILABLE CONSTRUCTION FUNDS ($1.7 MILLION)</a:t>
            </a: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7686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94" y="304800"/>
            <a:ext cx="8553453" cy="9144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SIGNIFICANT FINDINGS OF EXISTING MODEL</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5720" y="901850"/>
            <a:ext cx="8372534" cy="5816977"/>
          </a:xfrm>
          <a:prstGeom prst="rect">
            <a:avLst/>
          </a:prstGeom>
          <a:noFill/>
        </p:spPr>
        <p:txBody>
          <a:bodyPr wrap="square" rtlCol="0">
            <a:spAutoFit/>
          </a:bodyPr>
          <a:lstStyle/>
          <a:p>
            <a:pPr marL="285750" indent="-285750">
              <a:buFont typeface="Wingdings" panose="05000000000000000000" pitchFamily="2" charset="2"/>
              <a:buChar char="Ø"/>
            </a:pPr>
            <a:r>
              <a:rPr lang="en-US" sz="1600" b="1" u="sng" dirty="0">
                <a:solidFill>
                  <a:schemeClr val="tx1">
                    <a:lumMod val="95000"/>
                    <a:lumOff val="5000"/>
                  </a:schemeClr>
                </a:solidFill>
                <a:latin typeface="Arial" panose="020B0604020202020204" pitchFamily="34" charset="0"/>
                <a:cs typeface="Arial" panose="020B0604020202020204" pitchFamily="34" charset="0"/>
              </a:rPr>
              <a:t>SILVER LAKE WEIR CAPACITY </a:t>
            </a:r>
            <a:r>
              <a:rPr lang="en-US" sz="1600" b="1" dirty="0">
                <a:solidFill>
                  <a:schemeClr val="tx1">
                    <a:lumMod val="95000"/>
                    <a:lumOff val="5000"/>
                  </a:schemeClr>
                </a:solidFill>
                <a:latin typeface="Arial" panose="020B0604020202020204" pitchFamily="34" charset="0"/>
                <a:cs typeface="Arial" panose="020B0604020202020204" pitchFamily="34" charset="0"/>
              </a:rPr>
              <a:t>IS INADEQUATE TO PASS A 10-YEAR RAINFALL EVENT WITHOUT CAUSING APPROXIMATELY 1.5 FEET OF FLOODING AROUND PERIMETER OF LAKE</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u="sng" dirty="0">
                <a:solidFill>
                  <a:schemeClr val="tx1">
                    <a:lumMod val="95000"/>
                    <a:lumOff val="5000"/>
                  </a:schemeClr>
                </a:solidFill>
                <a:latin typeface="Arial" panose="020B0604020202020204" pitchFamily="34" charset="0"/>
                <a:cs typeface="Arial" panose="020B0604020202020204" pitchFamily="34" charset="0"/>
              </a:rPr>
              <a:t>SILVER LAKE OUTFALL CAPACITY </a:t>
            </a:r>
            <a:r>
              <a:rPr lang="en-US" sz="1600" b="1" dirty="0">
                <a:solidFill>
                  <a:schemeClr val="tx1">
                    <a:lumMod val="95000"/>
                    <a:lumOff val="5000"/>
                  </a:schemeClr>
                </a:solidFill>
                <a:latin typeface="Arial" panose="020B0604020202020204" pitchFamily="34" charset="0"/>
                <a:cs typeface="Arial" panose="020B0604020202020204" pitchFamily="34" charset="0"/>
              </a:rPr>
              <a:t>IS INADEQUATE TO PASS A 10-YEAR RAINFALL WITHOUT CAUSING FLOODING AROUND PERIMETER OF LAKE</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A 1-YEAR RAINFALL COMBINED WITH A 1-YEAR TAILWATER CONDITION WILL RESULT IN APPROXIMATELY 2 FEET OF FLOODING AT SILVER LAKE</a:t>
            </a: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A 10-YEAR STILLWATER TAILWATER CONDITION WILL RESULT IN APPROXIMATELY 3 FEET OF FLOODING AT SILVER LAKE</a:t>
            </a: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BOTH RAINFALL AND TIDAL SURGES CAN ALONE CAN CAUSE FLOODING OF SILVER LAKE AND CAROLINE’S POND</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WHEN THESE OCCUR SIMULTANEOUSLY THE FLOODING CONDITION IS EXACERBATED. </a:t>
            </a: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268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94" y="304800"/>
            <a:ext cx="8553453" cy="9144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SIGNIFICANT FINDINGS OF EXISTING MODEL</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5720" y="901850"/>
            <a:ext cx="3915280" cy="5078313"/>
          </a:xfrm>
          <a:prstGeom prst="rect">
            <a:avLst/>
          </a:prstGeom>
          <a:noFill/>
        </p:spPr>
        <p:txBody>
          <a:bodyPr wrap="square" rtlCol="0">
            <a:spAutoFit/>
          </a:bodyPr>
          <a:lstStyle/>
          <a:p>
            <a:pPr marL="285750" indent="-285750">
              <a:buFont typeface="Wingdings" panose="05000000000000000000" pitchFamily="2" charset="2"/>
              <a:buChar char="Ø"/>
            </a:pPr>
            <a:r>
              <a:rPr lang="en-US" sz="1400" b="1" dirty="0">
                <a:solidFill>
                  <a:schemeClr val="tx1">
                    <a:lumMod val="95000"/>
                    <a:lumOff val="5000"/>
                  </a:schemeClr>
                </a:solidFill>
                <a:latin typeface="Arial" panose="020B0604020202020204" pitchFamily="34" charset="0"/>
                <a:cs typeface="Arial" panose="020B0604020202020204" pitchFamily="34" charset="0"/>
              </a:rPr>
              <a:t>A 10-YEAR RAINFALL OR A 10-YEAR TIDAL SURGE CAN ELEVATE THE SURFACE WATERS OF CAROLINE’S POND TO APPROXIMATELY ELEVATIONS 7.0’ (</a:t>
            </a:r>
            <a:r>
              <a:rPr lang="en-US" sz="1400" b="1" dirty="0" err="1">
                <a:solidFill>
                  <a:schemeClr val="tx1">
                    <a:lumMod val="95000"/>
                    <a:lumOff val="5000"/>
                  </a:schemeClr>
                </a:solidFill>
                <a:latin typeface="Arial" panose="020B0604020202020204" pitchFamily="34" charset="0"/>
                <a:cs typeface="Arial" panose="020B0604020202020204" pitchFamily="34" charset="0"/>
              </a:rPr>
              <a:t>NAVD</a:t>
            </a:r>
            <a:r>
              <a:rPr lang="en-US" sz="1400" b="1" dirty="0">
                <a:solidFill>
                  <a:schemeClr val="tx1">
                    <a:lumMod val="95000"/>
                    <a:lumOff val="5000"/>
                  </a:schemeClr>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endParaRPr lang="en-US" sz="14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400" b="1" dirty="0">
                <a:solidFill>
                  <a:schemeClr val="tx1">
                    <a:lumMod val="95000"/>
                    <a:lumOff val="5000"/>
                  </a:schemeClr>
                </a:solidFill>
                <a:latin typeface="Arial" panose="020B0604020202020204" pitchFamily="34" charset="0"/>
                <a:cs typeface="Arial" panose="020B0604020202020204" pitchFamily="34" charset="0"/>
              </a:rPr>
              <a:t>THIS ELEVATION WOULD FLOOD SOME OF THE RESIDENTIAL BACK YARDS OF THE HOMES ON LAKESIDE DR.  THIS IS CONSISTENT WITH REPORTS FROM RESIDENTS AT THE PUBLIC MEETING.</a:t>
            </a:r>
          </a:p>
          <a:p>
            <a:pPr marL="285750" indent="-285750">
              <a:buFont typeface="Wingdings" panose="05000000000000000000" pitchFamily="2" charset="2"/>
              <a:buChar char="Ø"/>
            </a:pPr>
            <a:endParaRPr lang="en-US" sz="14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400" b="1" dirty="0">
                <a:solidFill>
                  <a:schemeClr val="tx1">
                    <a:lumMod val="95000"/>
                    <a:lumOff val="5000"/>
                  </a:schemeClr>
                </a:solidFill>
                <a:latin typeface="Arial" panose="020B0604020202020204" pitchFamily="34" charset="0"/>
                <a:cs typeface="Arial" panose="020B0604020202020204" pitchFamily="34" charset="0"/>
              </a:rPr>
              <a:t>NOTE THAT A 100-YEAR STILLWATER ELEVATION IS ELEVATION 7.9’ AND FLOODING UP TO THAT ELEVATION CAN BE EXPECTED IF THAT OCCURS</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16386"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2002" y="1066800"/>
            <a:ext cx="3861986"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02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292" y="304800"/>
            <a:ext cx="8553453" cy="1057707"/>
          </a:xfrm>
        </p:spPr>
        <p:txBody>
          <a:bodyPr>
            <a:normAutofit/>
          </a:bodyPr>
          <a:lstStyle/>
          <a:p>
            <a:r>
              <a:rPr lang="en-US" sz="2800" b="1" u="sng" dirty="0">
                <a:solidFill>
                  <a:srgbClr val="FFFF00"/>
                </a:solidFill>
                <a:latin typeface="Arial" panose="020B0604020202020204" pitchFamily="34" charset="0"/>
                <a:cs typeface="Arial" panose="020B0604020202020204" pitchFamily="34" charset="0"/>
              </a:rPr>
              <a:t>PROPOSED MODEL RESULTS SILVER LAKE</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 tables Silver Lake &amp; Carolines Pond Elevation"/>
          <p:cNvPicPr>
            <a:picLocks noChangeAspect="1" noChangeArrowheads="1"/>
          </p:cNvPicPr>
          <p:nvPr/>
        </p:nvPicPr>
        <p:blipFill rotWithShape="1">
          <a:blip r:embed="rId5">
            <a:extLst>
              <a:ext uri="{28A0092B-C50C-407E-A947-70E740481C1C}">
                <a14:useLocalDpi xmlns:a14="http://schemas.microsoft.com/office/drawing/2010/main" val="0"/>
              </a:ext>
            </a:extLst>
          </a:blip>
          <a:srcRect l="28160" t="6397" r="36264" b="61005"/>
          <a:stretch/>
        </p:blipFill>
        <p:spPr bwMode="auto">
          <a:xfrm>
            <a:off x="381000" y="990599"/>
            <a:ext cx="8369745" cy="497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117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292" y="304800"/>
            <a:ext cx="8553453" cy="1057707"/>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PROPOSED MODEL RESULTS CAROLINE’S POND</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 tables Silver Lake &amp; Carolines Pond Elevation"/>
          <p:cNvPicPr>
            <a:picLocks noChangeAspect="1" noChangeArrowheads="1"/>
          </p:cNvPicPr>
          <p:nvPr/>
        </p:nvPicPr>
        <p:blipFill rotWithShape="1">
          <a:blip r:embed="rId5">
            <a:extLst>
              <a:ext uri="{28A0092B-C50C-407E-A947-70E740481C1C}">
                <a14:useLocalDpi xmlns:a14="http://schemas.microsoft.com/office/drawing/2010/main" val="0"/>
              </a:ext>
            </a:extLst>
          </a:blip>
          <a:srcRect l="27699" t="40827" r="36835" b="26687"/>
          <a:stretch/>
        </p:blipFill>
        <p:spPr bwMode="auto">
          <a:xfrm>
            <a:off x="533399" y="990599"/>
            <a:ext cx="8217345" cy="488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75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685800"/>
          </a:xfrm>
        </p:spPr>
        <p:txBody>
          <a:bodyPr>
            <a:normAutofit/>
          </a:bodyPr>
          <a:lstStyle/>
          <a:p>
            <a:r>
              <a:rPr lang="en-US" sz="2800" b="1" u="sng" dirty="0">
                <a:solidFill>
                  <a:srgbClr val="FFFF00"/>
                </a:solidFill>
                <a:latin typeface="Arial" panose="020B0604020202020204" pitchFamily="34" charset="0"/>
                <a:cs typeface="Arial" panose="020B0604020202020204" pitchFamily="34" charset="0"/>
              </a:rPr>
              <a:t>Silver Lake GIS Inventory</a:t>
            </a: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5867400"/>
            <a:ext cx="822465" cy="8224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7300" y="5867400"/>
            <a:ext cx="2476500" cy="851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1711" y="1135320"/>
            <a:ext cx="4147890" cy="4585871"/>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All Drainage Systems Contributing Runoff to Silver Lake Were </a:t>
            </a:r>
            <a:r>
              <a:rPr lang="en-US" sz="1600" b="1" dirty="0" smtClean="0">
                <a:solidFill>
                  <a:schemeClr val="tx1">
                    <a:lumMod val="95000"/>
                    <a:lumOff val="5000"/>
                  </a:schemeClr>
                </a:solidFill>
                <a:latin typeface="Arial" panose="020B0604020202020204" pitchFamily="34" charset="0"/>
                <a:cs typeface="Arial" panose="020B0604020202020204" pitchFamily="34" charset="0"/>
              </a:rPr>
              <a:t>Identified, </a:t>
            </a:r>
            <a:r>
              <a:rPr lang="en-US" sz="1600" b="1" dirty="0">
                <a:solidFill>
                  <a:schemeClr val="tx1">
                    <a:lumMod val="95000"/>
                    <a:lumOff val="5000"/>
                  </a:schemeClr>
                </a:solidFill>
                <a:latin typeface="Arial" panose="020B0604020202020204" pitchFamily="34" charset="0"/>
                <a:cs typeface="Arial" panose="020B0604020202020204" pitchFamily="34" charset="0"/>
              </a:rPr>
              <a:t>Mapped and Documented in a GIS Inventory</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Information Collected Via Record Plan, Field Investigations, GIS, and Survey.</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Information Collected Includes:</a:t>
            </a:r>
          </a:p>
          <a:p>
            <a:pPr marL="742950" lvl="1"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Type of Structure</a:t>
            </a:r>
          </a:p>
          <a:p>
            <a:pPr marL="742950" lvl="1"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Location Coordinates</a:t>
            </a:r>
          </a:p>
          <a:p>
            <a:pPr marL="742950" lvl="1"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Approximate Rim Elevations</a:t>
            </a:r>
          </a:p>
          <a:p>
            <a:pPr marL="742950" lvl="1"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Pipe Inverts, Size and Material</a:t>
            </a: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4098"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4240" y="990600"/>
            <a:ext cx="3787197"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62486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175" y="304800"/>
            <a:ext cx="8287649" cy="8382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Stakeholder Committee- Alternatives Discussed</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oster Updat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819291"/>
            <a:ext cx="4524825"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71711" y="982176"/>
            <a:ext cx="3843089" cy="4832092"/>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Tide Gates at Outlet Culverts</a:t>
            </a: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Elevating Perimeter of Silver Lake</a:t>
            </a: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Upstream Hydrodynamic Separation Units</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Floating Debris Boom on Parsonage Creek &amp; Baldwin Creek</a:t>
            </a: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Fish Passage at Silver Lake &amp; Caroline’s Pond</a:t>
            </a: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Catch Basin Inserts</a:t>
            </a: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Trash Rack at Loft’s Pond</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5558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838200"/>
          </a:xfrm>
        </p:spPr>
        <p:txBody>
          <a:bodyPr>
            <a:normAutofit/>
          </a:bodyPr>
          <a:lstStyle/>
          <a:p>
            <a:r>
              <a:rPr lang="en-US" sz="2800" b="1" u="sng" cap="all" dirty="0">
                <a:solidFill>
                  <a:srgbClr val="FFFF00"/>
                </a:solidFill>
                <a:latin typeface="Arial" panose="020B0604020202020204" pitchFamily="34" charset="0"/>
                <a:cs typeface="Arial" panose="020B0604020202020204" pitchFamily="34" charset="0"/>
              </a:rPr>
              <a:t>Establishing a </a:t>
            </a:r>
            <a:r>
              <a:rPr lang="en-US" sz="2800" b="1" u="sng" dirty="0">
                <a:solidFill>
                  <a:srgbClr val="FFFF00"/>
                </a:solidFill>
                <a:latin typeface="Arial" panose="020B0604020202020204" pitchFamily="34" charset="0"/>
                <a:cs typeface="Arial" panose="020B0604020202020204" pitchFamily="34" charset="0"/>
              </a:rPr>
              <a:t>DESIGN CRITERIA</a:t>
            </a:r>
            <a:endParaRPr lang="en-US" sz="2800" dirty="0"/>
          </a:p>
        </p:txBody>
      </p:sp>
      <p:sp>
        <p:nvSpPr>
          <p:cNvPr id="23" name="TextBox 22"/>
          <p:cNvSpPr txBox="1"/>
          <p:nvPr/>
        </p:nvSpPr>
        <p:spPr>
          <a:xfrm>
            <a:off x="228600" y="1234619"/>
            <a:ext cx="8686800" cy="4708981"/>
          </a:xfrm>
          <a:prstGeom prst="rect">
            <a:avLst/>
          </a:prstGeom>
          <a:noFill/>
        </p:spPr>
        <p:txBody>
          <a:bodyPr wrap="square" rtlCol="0">
            <a:spAutoFit/>
          </a:bodyPr>
          <a:lstStyle/>
          <a:p>
            <a:r>
              <a:rPr lang="en-US" sz="2000" b="1" u="sng" dirty="0">
                <a:solidFill>
                  <a:schemeClr val="tx1">
                    <a:lumMod val="85000"/>
                    <a:lumOff val="15000"/>
                  </a:schemeClr>
                </a:solidFill>
                <a:latin typeface="Arial" panose="020B0604020202020204" pitchFamily="34" charset="0"/>
                <a:cs typeface="Arial" panose="020B0604020202020204" pitchFamily="34" charset="0"/>
              </a:rPr>
              <a:t>DESIGN RAINFALL</a:t>
            </a:r>
          </a:p>
          <a:p>
            <a:pPr marL="342900" indent="-342900">
              <a:buFont typeface="Wingdings" panose="05000000000000000000" pitchFamily="2" charset="2"/>
              <a:buChar char="Ø"/>
            </a:pPr>
            <a:r>
              <a:rPr lang="en-US" sz="2000" b="1" dirty="0">
                <a:solidFill>
                  <a:schemeClr val="tx1">
                    <a:lumMod val="85000"/>
                    <a:lumOff val="15000"/>
                  </a:schemeClr>
                </a:solidFill>
                <a:latin typeface="Arial" panose="020B0604020202020204" pitchFamily="34" charset="0"/>
                <a:cs typeface="Arial" panose="020B0604020202020204" pitchFamily="34" charset="0"/>
              </a:rPr>
              <a:t>10 Year (5.05 INCH 24-HOUR RAINFALL)</a:t>
            </a:r>
          </a:p>
          <a:p>
            <a:endParaRPr lang="en-US" sz="2000" b="1" dirty="0">
              <a:solidFill>
                <a:schemeClr val="tx1">
                  <a:lumMod val="85000"/>
                  <a:lumOff val="15000"/>
                </a:schemeClr>
              </a:solidFill>
              <a:latin typeface="Arial" panose="020B0604020202020204" pitchFamily="34" charset="0"/>
              <a:cs typeface="Arial" panose="020B0604020202020204" pitchFamily="34" charset="0"/>
            </a:endParaRPr>
          </a:p>
          <a:p>
            <a:r>
              <a:rPr lang="en-US" sz="2000" b="1" u="sng" dirty="0">
                <a:solidFill>
                  <a:schemeClr val="tx1">
                    <a:lumMod val="85000"/>
                    <a:lumOff val="15000"/>
                  </a:schemeClr>
                </a:solidFill>
                <a:latin typeface="Arial" panose="020B0604020202020204" pitchFamily="34" charset="0"/>
                <a:cs typeface="Arial" panose="020B0604020202020204" pitchFamily="34" charset="0"/>
              </a:rPr>
              <a:t>DESIGN TAILWATER </a:t>
            </a:r>
          </a:p>
          <a:p>
            <a:pPr marL="342900" indent="-342900" algn="just">
              <a:buFont typeface="Wingdings" panose="05000000000000000000" pitchFamily="2" charset="2"/>
              <a:buChar char="Ø"/>
            </a:pPr>
            <a:r>
              <a:rPr lang="en-US" sz="2000" b="1" dirty="0">
                <a:solidFill>
                  <a:schemeClr val="tx1">
                    <a:lumMod val="85000"/>
                    <a:lumOff val="15000"/>
                  </a:schemeClr>
                </a:solidFill>
                <a:latin typeface="Arial" panose="020B0604020202020204" pitchFamily="34" charset="0"/>
                <a:cs typeface="Arial" panose="020B0604020202020204" pitchFamily="34" charset="0"/>
              </a:rPr>
              <a:t>The design </a:t>
            </a:r>
            <a:r>
              <a:rPr lang="en-US" sz="2000" b="1" dirty="0" err="1">
                <a:solidFill>
                  <a:schemeClr val="tx1">
                    <a:lumMod val="85000"/>
                    <a:lumOff val="15000"/>
                  </a:schemeClr>
                </a:solidFill>
                <a:latin typeface="Arial" panose="020B0604020202020204" pitchFamily="34" charset="0"/>
                <a:cs typeface="Arial" panose="020B0604020202020204" pitchFamily="34" charset="0"/>
              </a:rPr>
              <a:t>tailwater</a:t>
            </a:r>
            <a:r>
              <a:rPr lang="en-US" sz="2000" b="1" dirty="0">
                <a:solidFill>
                  <a:schemeClr val="tx1">
                    <a:lumMod val="85000"/>
                    <a:lumOff val="15000"/>
                  </a:schemeClr>
                </a:solidFill>
                <a:latin typeface="Arial" panose="020B0604020202020204" pitchFamily="34" charset="0"/>
                <a:cs typeface="Arial" panose="020B0604020202020204" pitchFamily="34" charset="0"/>
              </a:rPr>
              <a:t> for this project is equal to the highest annual tidal cycle from Sandy Hook, NJ.  The maximum elevation of the highest tide cycle was recorded as elevation 4.42.</a:t>
            </a:r>
          </a:p>
          <a:p>
            <a:pPr marL="342900" indent="-342900">
              <a:buFont typeface="Wingdings" panose="05000000000000000000" pitchFamily="2" charset="2"/>
              <a:buChar char="Ø"/>
            </a:pPr>
            <a:endParaRPr lang="en-US" sz="2000" b="1" dirty="0">
              <a:solidFill>
                <a:schemeClr val="bg1"/>
              </a:solidFill>
              <a:latin typeface="Arial" panose="020B0604020202020204" pitchFamily="34" charset="0"/>
              <a:cs typeface="Arial" panose="020B0604020202020204" pitchFamily="34" charset="0"/>
            </a:endParaRPr>
          </a:p>
          <a:p>
            <a:endParaRPr lang="en-US" sz="2000" b="1" dirty="0">
              <a:solidFill>
                <a:schemeClr val="bg1"/>
              </a:solidFill>
              <a:latin typeface="Arial" panose="020B0604020202020204" pitchFamily="34" charset="0"/>
              <a:cs typeface="Arial" panose="020B0604020202020204" pitchFamily="34" charset="0"/>
            </a:endParaRPr>
          </a:p>
          <a:p>
            <a:pPr algn="just"/>
            <a:r>
              <a:rPr lang="en-US" sz="2000" b="1" dirty="0">
                <a:solidFill>
                  <a:schemeClr val="tx1">
                    <a:lumMod val="95000"/>
                    <a:lumOff val="5000"/>
                  </a:schemeClr>
                </a:solidFill>
                <a:latin typeface="Arial" panose="020B0604020202020204" pitchFamily="34" charset="0"/>
                <a:cs typeface="Arial" panose="020B0604020202020204" pitchFamily="34" charset="0"/>
              </a:rPr>
              <a:t>**The </a:t>
            </a:r>
            <a:r>
              <a:rPr lang="en-US" sz="2000" b="1" i="1" dirty="0">
                <a:solidFill>
                  <a:schemeClr val="tx1">
                    <a:lumMod val="95000"/>
                    <a:lumOff val="5000"/>
                  </a:schemeClr>
                </a:solidFill>
                <a:latin typeface="Arial" panose="020B0604020202020204" pitchFamily="34" charset="0"/>
                <a:cs typeface="Arial" panose="020B0604020202020204" pitchFamily="34" charset="0"/>
              </a:rPr>
              <a:t>highest tide of the design tidal cycle </a:t>
            </a:r>
            <a:r>
              <a:rPr lang="en-US" sz="2000" b="1" dirty="0">
                <a:solidFill>
                  <a:schemeClr val="tx1">
                    <a:lumMod val="95000"/>
                    <a:lumOff val="5000"/>
                  </a:schemeClr>
                </a:solidFill>
                <a:latin typeface="Arial" panose="020B0604020202020204" pitchFamily="34" charset="0"/>
                <a:cs typeface="Arial" panose="020B0604020202020204" pitchFamily="34" charset="0"/>
              </a:rPr>
              <a:t>was </a:t>
            </a:r>
            <a:r>
              <a:rPr lang="en-US" sz="2000" b="1" u="sng" dirty="0">
                <a:solidFill>
                  <a:schemeClr val="tx1">
                    <a:lumMod val="95000"/>
                    <a:lumOff val="5000"/>
                  </a:schemeClr>
                </a:solidFill>
                <a:latin typeface="Arial" panose="020B0604020202020204" pitchFamily="34" charset="0"/>
                <a:cs typeface="Arial" panose="020B0604020202020204" pitchFamily="34" charset="0"/>
              </a:rPr>
              <a:t>synchronized</a:t>
            </a:r>
            <a:r>
              <a:rPr lang="en-US" sz="2000" b="1" dirty="0">
                <a:solidFill>
                  <a:schemeClr val="tx1">
                    <a:lumMod val="95000"/>
                    <a:lumOff val="5000"/>
                  </a:schemeClr>
                </a:solidFill>
                <a:latin typeface="Arial" panose="020B0604020202020204" pitchFamily="34" charset="0"/>
                <a:cs typeface="Arial" panose="020B0604020202020204" pitchFamily="34" charset="0"/>
              </a:rPr>
              <a:t> with the </a:t>
            </a:r>
            <a:r>
              <a:rPr lang="en-US" sz="2000" b="1" i="1" dirty="0">
                <a:solidFill>
                  <a:schemeClr val="tx1">
                    <a:lumMod val="95000"/>
                    <a:lumOff val="5000"/>
                  </a:schemeClr>
                </a:solidFill>
                <a:latin typeface="Arial" panose="020B0604020202020204" pitchFamily="34" charset="0"/>
                <a:cs typeface="Arial" panose="020B0604020202020204" pitchFamily="34" charset="0"/>
              </a:rPr>
              <a:t>peak intensity of the 24-hour rainfall event </a:t>
            </a:r>
            <a:r>
              <a:rPr lang="en-US" sz="2000" b="1" dirty="0">
                <a:solidFill>
                  <a:schemeClr val="tx1">
                    <a:lumMod val="95000"/>
                    <a:lumOff val="5000"/>
                  </a:schemeClr>
                </a:solidFill>
                <a:latin typeface="Arial" panose="020B0604020202020204" pitchFamily="34" charset="0"/>
                <a:cs typeface="Arial" panose="020B0604020202020204" pitchFamily="34" charset="0"/>
              </a:rPr>
              <a:t>to simulate coincident heavy rainfall &amp; tidal storm scenario.</a:t>
            </a:r>
          </a:p>
          <a:p>
            <a:pPr marL="342900" indent="-342900">
              <a:buFont typeface="Wingdings" panose="05000000000000000000" pitchFamily="2" charset="2"/>
              <a:buChar char="Ø"/>
            </a:pPr>
            <a:endParaRPr lang="en-US" sz="2400" b="1" dirty="0">
              <a:solidFill>
                <a:schemeClr val="bg1"/>
              </a:solidFill>
              <a:latin typeface="Arial" panose="020B0604020202020204" pitchFamily="34" charset="0"/>
              <a:cs typeface="Arial" panose="020B0604020202020204" pitchFamily="34" charset="0"/>
            </a:endParaRPr>
          </a:p>
          <a:p>
            <a:pPr marL="342900" indent="-342900">
              <a:buAutoNum type="arabicPeriod"/>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5867400"/>
            <a:ext cx="822465" cy="8224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7300" y="5867400"/>
            <a:ext cx="2476500" cy="85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515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8382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OBSERVED FLOODING</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1711" y="982176"/>
            <a:ext cx="4909889" cy="3600986"/>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DURING STUDY PERIOD SIGNIFICANT FLOODING WAS OBSERVED ON MARCH 2, 2018.  THIS WAS A 2.16” RAINFALL COMBINED WITH A TIDAL SURGE THAT REACHED 4.23’ (NAVD88) IN PARSONAGE CANAL</a:t>
            </a: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MINOR FLOODING WAS ALSO OBSERVED ON JULY 10, 2018.  NO RAIN BUT A ELEVATED TIDE OF 3.12’ (NAVD88) OCCURRED.</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6146" name="Picture 2" descr="IMG_4124"/>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5257800" y="827391"/>
            <a:ext cx="3382963"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613020"/>
            <a:ext cx="3382963" cy="279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6467" y="3733800"/>
            <a:ext cx="2629333" cy="2931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82198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685800"/>
          </a:xfrm>
        </p:spPr>
        <p:txBody>
          <a:bodyPr>
            <a:normAutofit/>
          </a:bodyPr>
          <a:lstStyle/>
          <a:p>
            <a:r>
              <a:rPr lang="en-US" sz="2800" b="1" u="sng" dirty="0">
                <a:solidFill>
                  <a:srgbClr val="FFFF00"/>
                </a:solidFill>
                <a:latin typeface="Arial" panose="020B0604020202020204" pitchFamily="34" charset="0"/>
                <a:cs typeface="Arial" panose="020B0604020202020204" pitchFamily="34" charset="0"/>
              </a:rPr>
              <a:t>Silver Lake Watershed</a:t>
            </a: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5867400"/>
            <a:ext cx="822465" cy="8224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7300" y="5867400"/>
            <a:ext cx="2476500" cy="851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1711" y="982176"/>
            <a:ext cx="4147890" cy="2369880"/>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Watershed is 2,675 Acres</a:t>
            </a: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With 997 identified Sub-Watersheds</a:t>
            </a: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b="1" dirty="0">
                <a:solidFill>
                  <a:schemeClr val="tx1">
                    <a:lumMod val="95000"/>
                    <a:lumOff val="5000"/>
                  </a:schemeClr>
                </a:solidFill>
                <a:latin typeface="Arial" panose="020B0604020202020204" pitchFamily="34" charset="0"/>
                <a:cs typeface="Arial" panose="020B0604020202020204" pitchFamily="34" charset="0"/>
              </a:rPr>
              <a:t>Extends North of Southern State Parkway</a:t>
            </a: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307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962536"/>
            <a:ext cx="4495800" cy="582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406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8382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PUBLIC OUTREACH</a:t>
            </a:r>
            <a:r>
              <a:rPr lang="en-US" sz="2800" dirty="0"/>
              <a:t/>
            </a:r>
            <a:br>
              <a:rPr lang="en-US" sz="2800" dirty="0"/>
            </a:br>
            <a:endParaRPr lang="en-US" sz="2800" dirty="0"/>
          </a:p>
        </p:txBody>
      </p:sp>
      <p:sp>
        <p:nvSpPr>
          <p:cNvPr id="23" name="TextBox 22"/>
          <p:cNvSpPr txBox="1"/>
          <p:nvPr/>
        </p:nvSpPr>
        <p:spPr>
          <a:xfrm>
            <a:off x="707858" y="838200"/>
            <a:ext cx="7728284" cy="5109091"/>
          </a:xfrm>
          <a:prstGeom prst="rect">
            <a:avLst/>
          </a:prstGeom>
          <a:noFill/>
        </p:spPr>
        <p:txBody>
          <a:bodyPr wrap="square" rtlCol="0">
            <a:spAutoFit/>
          </a:bodyPr>
          <a:lstStyle/>
          <a:p>
            <a:r>
              <a:rPr lang="en-US" sz="2400" b="1" dirty="0">
                <a:solidFill>
                  <a:schemeClr val="tx1">
                    <a:lumMod val="95000"/>
                    <a:lumOff val="5000"/>
                  </a:schemeClr>
                </a:solidFill>
                <a:latin typeface="Arial" panose="020B0604020202020204" pitchFamily="34" charset="0"/>
                <a:cs typeface="Arial" panose="020B0604020202020204" pitchFamily="34" charset="0"/>
              </a:rPr>
              <a:t>Public Outreach was a Key Aspect of the Study to Collect Local Knowledge of Park Issues Related to Drainage, Water Quality and Ecology</a:t>
            </a:r>
          </a:p>
          <a:p>
            <a:r>
              <a:rPr lang="en-US" sz="2000" b="1" dirty="0">
                <a:solidFill>
                  <a:schemeClr val="tx1">
                    <a:lumMod val="95000"/>
                    <a:lumOff val="5000"/>
                  </a:schemeClr>
                </a:solidFill>
                <a:latin typeface="Arial" panose="020B0604020202020204" pitchFamily="34" charset="0"/>
                <a:cs typeface="Arial" panose="020B0604020202020204" pitchFamily="34" charset="0"/>
              </a:rPr>
              <a:t> </a:t>
            </a:r>
          </a:p>
          <a:p>
            <a:pPr marL="342900" indent="-342900">
              <a:buFont typeface="Wingdings" panose="05000000000000000000" pitchFamily="2" charset="2"/>
              <a:buChar char="Ø"/>
            </a:pPr>
            <a:r>
              <a:rPr lang="en-US" b="1" dirty="0" smtClean="0">
                <a:solidFill>
                  <a:schemeClr val="tx1">
                    <a:lumMod val="95000"/>
                    <a:lumOff val="5000"/>
                  </a:schemeClr>
                </a:solidFill>
                <a:latin typeface="Arial" panose="020B0604020202020204" pitchFamily="34" charset="0"/>
                <a:cs typeface="Arial" panose="020B0604020202020204" pitchFamily="34" charset="0"/>
              </a:rPr>
              <a:t>Four </a:t>
            </a:r>
            <a:r>
              <a:rPr lang="en-US" b="1" dirty="0">
                <a:solidFill>
                  <a:schemeClr val="tx1">
                    <a:lumMod val="95000"/>
                    <a:lumOff val="5000"/>
                  </a:schemeClr>
                </a:solidFill>
                <a:latin typeface="Arial" panose="020B0604020202020204" pitchFamily="34" charset="0"/>
                <a:cs typeface="Arial" panose="020B0604020202020204" pitchFamily="34" charset="0"/>
              </a:rPr>
              <a:t>Outreach Meetings where held to </a:t>
            </a:r>
            <a:r>
              <a:rPr lang="en-US" b="1" dirty="0">
                <a:latin typeface="Arial" panose="020B0604020202020204" pitchFamily="34" charset="0"/>
                <a:cs typeface="Arial" panose="020B0604020202020204" pitchFamily="34" charset="0"/>
              </a:rPr>
              <a:t>solicit input on key flooding areas and feedback on potential solutions.</a:t>
            </a:r>
          </a:p>
          <a:p>
            <a:pPr marL="800100" lvl="1" indent="-342900">
              <a:buFont typeface="Wingdings" panose="05000000000000000000" pitchFamily="2" charset="2"/>
              <a:buChar char="Ø"/>
            </a:pPr>
            <a:r>
              <a:rPr lang="en-US" b="1" dirty="0">
                <a:latin typeface="Arial" panose="020B0604020202020204" pitchFamily="34" charset="0"/>
                <a:cs typeface="Arial" panose="020B0604020202020204" pitchFamily="34" charset="0"/>
              </a:rPr>
              <a:t>March 14, 2018 (Stakeholder Committee)</a:t>
            </a:r>
          </a:p>
          <a:p>
            <a:pPr marL="800100" lvl="1" indent="-342900">
              <a:buFont typeface="Wingdings" panose="05000000000000000000" pitchFamily="2" charset="2"/>
              <a:buChar char="Ø"/>
            </a:pPr>
            <a:r>
              <a:rPr lang="en-US" b="1" dirty="0">
                <a:latin typeface="Arial" panose="020B0604020202020204" pitchFamily="34" charset="0"/>
                <a:cs typeface="Arial" panose="020B0604020202020204" pitchFamily="34" charset="0"/>
              </a:rPr>
              <a:t>April 25, 2018   (Stakeholder Committee)</a:t>
            </a:r>
          </a:p>
          <a:p>
            <a:pPr marL="800100" lvl="1" indent="-342900">
              <a:buFont typeface="Wingdings" panose="05000000000000000000" pitchFamily="2" charset="2"/>
              <a:buChar char="Ø"/>
            </a:pPr>
            <a:r>
              <a:rPr lang="en-US" b="1" dirty="0">
                <a:latin typeface="Arial" panose="020B0604020202020204" pitchFamily="34" charset="0"/>
                <a:cs typeface="Arial" panose="020B0604020202020204" pitchFamily="34" charset="0"/>
              </a:rPr>
              <a:t>June 21, 2018   (Stakeholder Committee)</a:t>
            </a:r>
          </a:p>
          <a:p>
            <a:pPr marL="800100" lvl="1" indent="-342900">
              <a:buFont typeface="Wingdings" panose="05000000000000000000" pitchFamily="2" charset="2"/>
              <a:buChar char="Ø"/>
            </a:pPr>
            <a:r>
              <a:rPr lang="en-US" b="1" dirty="0" smtClean="0">
                <a:solidFill>
                  <a:schemeClr val="tx1">
                    <a:lumMod val="95000"/>
                    <a:lumOff val="5000"/>
                  </a:schemeClr>
                </a:solidFill>
                <a:latin typeface="Arial" panose="020B0604020202020204" pitchFamily="34" charset="0"/>
                <a:cs typeface="Arial" panose="020B0604020202020204" pitchFamily="34" charset="0"/>
              </a:rPr>
              <a:t>September 18, 2018 (Stakeholder Committee)</a:t>
            </a:r>
            <a:endParaRPr lang="en-US" b="1" dirty="0">
              <a:solidFill>
                <a:schemeClr val="tx1">
                  <a:lumMod val="95000"/>
                  <a:lumOff val="5000"/>
                </a:schemeClr>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endParaRPr lang="en-US" b="1" dirty="0">
              <a:solidFill>
                <a:schemeClr val="tx1">
                  <a:lumMod val="95000"/>
                  <a:lumOff val="5000"/>
                </a:schemeClr>
              </a:solidFill>
              <a:latin typeface="Arial" panose="020B0604020202020204" pitchFamily="34" charset="0"/>
              <a:cs typeface="Arial" panose="020B0604020202020204" pitchFamily="34" charset="0"/>
            </a:endParaRPr>
          </a:p>
          <a:p>
            <a:pPr marL="403225" lvl="1" indent="-342900">
              <a:buFont typeface="Wingdings" panose="05000000000000000000" pitchFamily="2" charset="2"/>
              <a:buChar char="Ø"/>
            </a:pPr>
            <a:r>
              <a:rPr lang="en-US" b="1" dirty="0">
                <a:solidFill>
                  <a:schemeClr val="tx1">
                    <a:lumMod val="95000"/>
                    <a:lumOff val="5000"/>
                  </a:schemeClr>
                </a:solidFill>
                <a:latin typeface="Arial" panose="020B0604020202020204" pitchFamily="34" charset="0"/>
                <a:cs typeface="Arial" panose="020B0604020202020204" pitchFamily="34" charset="0"/>
              </a:rPr>
              <a:t>One Public </a:t>
            </a:r>
            <a:r>
              <a:rPr lang="en-US" b="1" dirty="0">
                <a:latin typeface="Arial" panose="020B0604020202020204" pitchFamily="34" charset="0"/>
                <a:cs typeface="Arial" panose="020B0604020202020204" pitchFamily="34" charset="0"/>
              </a:rPr>
              <a:t>Open House </a:t>
            </a:r>
            <a:r>
              <a:rPr lang="en-US" b="1" dirty="0">
                <a:solidFill>
                  <a:schemeClr val="tx1">
                    <a:lumMod val="95000"/>
                    <a:lumOff val="5000"/>
                  </a:schemeClr>
                </a:solidFill>
                <a:latin typeface="Arial" panose="020B0604020202020204" pitchFamily="34" charset="0"/>
                <a:cs typeface="Arial" panose="020B0604020202020204" pitchFamily="34" charset="0"/>
              </a:rPr>
              <a:t>was Held on April 12, 2018</a:t>
            </a:r>
          </a:p>
          <a:p>
            <a:pPr marL="403225" lvl="1" indent="-342900">
              <a:buFont typeface="Wingdings" panose="05000000000000000000" pitchFamily="2" charset="2"/>
              <a:buChar char="Ø"/>
            </a:pPr>
            <a:endParaRPr lang="en-US" b="1" dirty="0">
              <a:solidFill>
                <a:schemeClr val="tx1">
                  <a:lumMod val="95000"/>
                  <a:lumOff val="5000"/>
                </a:schemeClr>
              </a:solidFill>
              <a:latin typeface="Arial" panose="020B0604020202020204" pitchFamily="34" charset="0"/>
              <a:cs typeface="Arial" panose="020B0604020202020204" pitchFamily="34" charset="0"/>
            </a:endParaRPr>
          </a:p>
          <a:p>
            <a:pPr marL="403225" lvl="1" indent="-342900">
              <a:buFont typeface="Wingdings" panose="05000000000000000000" pitchFamily="2" charset="2"/>
              <a:buChar char="Ø"/>
            </a:pPr>
            <a:r>
              <a:rPr lang="en-US" b="1" dirty="0">
                <a:solidFill>
                  <a:schemeClr val="tx1">
                    <a:lumMod val="95000"/>
                    <a:lumOff val="5000"/>
                  </a:schemeClr>
                </a:solidFill>
                <a:latin typeface="Arial" panose="020B0604020202020204" pitchFamily="34" charset="0"/>
                <a:cs typeface="Arial" panose="020B0604020202020204" pitchFamily="34" charset="0"/>
              </a:rPr>
              <a:t>Several Alternatives Were Conceived or Presented at these Meetings!</a:t>
            </a:r>
            <a:endParaRPr lang="en-US" b="1" dirty="0">
              <a:solidFill>
                <a:schemeClr val="bg1"/>
              </a:solidFill>
              <a:latin typeface="Arial" panose="020B0604020202020204" pitchFamily="34" charset="0"/>
              <a:cs typeface="Arial" panose="020B0604020202020204" pitchFamily="34" charset="0"/>
            </a:endParaRPr>
          </a:p>
          <a:p>
            <a:pPr marL="342900" indent="-342900">
              <a:buAutoNum type="arabicPeriod"/>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5867400"/>
            <a:ext cx="822465" cy="8224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7300" y="5867400"/>
            <a:ext cx="2476500" cy="85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586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292" y="76200"/>
            <a:ext cx="8553453" cy="1057707"/>
          </a:xfrm>
        </p:spPr>
        <p:txBody>
          <a:bodyPr>
            <a:normAutofit/>
          </a:bodyPr>
          <a:lstStyle/>
          <a:p>
            <a:r>
              <a:rPr lang="en-US" sz="2800" b="1" u="sng" dirty="0">
                <a:solidFill>
                  <a:srgbClr val="FFFF00"/>
                </a:solidFill>
                <a:latin typeface="Arial" panose="020B0604020202020204" pitchFamily="34" charset="0"/>
                <a:cs typeface="Arial" panose="020B0604020202020204" pitchFamily="34" charset="0"/>
              </a:rPr>
              <a:t>CONCEPTUAL </a:t>
            </a:r>
            <a:r>
              <a:rPr lang="en-US" sz="2800" b="1" u="sng" dirty="0" smtClean="0">
                <a:solidFill>
                  <a:srgbClr val="FFFF00"/>
                </a:solidFill>
                <a:latin typeface="Arial" panose="020B0604020202020204" pitchFamily="34" charset="0"/>
                <a:cs typeface="Arial" panose="020B0604020202020204" pitchFamily="34" charset="0"/>
              </a:rPr>
              <a:t>PLAN</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5730" r="682"/>
          <a:stretch/>
        </p:blipFill>
        <p:spPr>
          <a:xfrm>
            <a:off x="838200" y="704377"/>
            <a:ext cx="7620000" cy="5268391"/>
          </a:xfrm>
          <a:prstGeom prst="rect">
            <a:avLst/>
          </a:prstGeom>
        </p:spPr>
      </p:pic>
    </p:spTree>
    <p:extLst>
      <p:ext uri="{BB962C8B-B14F-4D97-AF65-F5344CB8AC3E}">
        <p14:creationId xmlns:p14="http://schemas.microsoft.com/office/powerpoint/2010/main" val="2007290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94" y="304800"/>
            <a:ext cx="8553453" cy="9144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PROPOSED DESIGN COMPONENT 1</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932914"/>
            <a:ext cx="3915280" cy="2277547"/>
          </a:xfrm>
          <a:prstGeom prst="rect">
            <a:avLst/>
          </a:prstGeom>
          <a:noFill/>
        </p:spPr>
        <p:txBody>
          <a:bodyPr wrap="square" rtlCol="0">
            <a:spAutoFit/>
          </a:bodyPr>
          <a:lstStyle/>
          <a:p>
            <a:r>
              <a:rPr lang="en-US" sz="1400" b="1" dirty="0">
                <a:solidFill>
                  <a:schemeClr val="tx1">
                    <a:lumMod val="95000"/>
                    <a:lumOff val="5000"/>
                  </a:schemeClr>
                </a:solidFill>
                <a:latin typeface="Arial" panose="020B0604020202020204" pitchFamily="34" charset="0"/>
                <a:cs typeface="Arial" panose="020B0604020202020204" pitchFamily="34" charset="0"/>
              </a:rPr>
              <a:t>ELEVATE PERIMETER WALKWAY OF SILVER LAKE TO ELEVATION 5.0’ (NAVD88)</a:t>
            </a:r>
          </a:p>
          <a:p>
            <a:pPr marL="285750" indent="-285750">
              <a:buFont typeface="Wingdings" panose="05000000000000000000" pitchFamily="2" charset="2"/>
              <a:buChar char="Ø"/>
            </a:pPr>
            <a:endParaRPr lang="en-US" sz="14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1231292" y="1588025"/>
            <a:ext cx="6622256" cy="2071688"/>
          </a:xfrm>
          <a:prstGeom prst="rect">
            <a:avLst/>
          </a:prstGeom>
        </p:spPr>
      </p:pic>
      <p:pic>
        <p:nvPicPr>
          <p:cNvPr id="4" name="Picture 3"/>
          <p:cNvPicPr>
            <a:picLocks noChangeAspect="1"/>
          </p:cNvPicPr>
          <p:nvPr/>
        </p:nvPicPr>
        <p:blipFill>
          <a:blip r:embed="rId6"/>
          <a:stretch>
            <a:fillRect/>
          </a:stretch>
        </p:blipFill>
        <p:spPr>
          <a:xfrm>
            <a:off x="1236054" y="3853525"/>
            <a:ext cx="6617494" cy="2074069"/>
          </a:xfrm>
          <a:prstGeom prst="rect">
            <a:avLst/>
          </a:prstGeom>
        </p:spPr>
      </p:pic>
    </p:spTree>
    <p:extLst>
      <p:ext uri="{BB962C8B-B14F-4D97-AF65-F5344CB8AC3E}">
        <p14:creationId xmlns:p14="http://schemas.microsoft.com/office/powerpoint/2010/main" val="3667392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94" y="304800"/>
            <a:ext cx="8553453" cy="9144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PROPOSED DESIGN COMPONENT 1</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932914"/>
            <a:ext cx="3915280" cy="2277547"/>
          </a:xfrm>
          <a:prstGeom prst="rect">
            <a:avLst/>
          </a:prstGeom>
          <a:noFill/>
        </p:spPr>
        <p:txBody>
          <a:bodyPr wrap="square" rtlCol="0">
            <a:spAutoFit/>
          </a:bodyPr>
          <a:lstStyle/>
          <a:p>
            <a:r>
              <a:rPr lang="en-US" sz="1400" b="1" dirty="0">
                <a:solidFill>
                  <a:schemeClr val="tx1">
                    <a:lumMod val="95000"/>
                    <a:lumOff val="5000"/>
                  </a:schemeClr>
                </a:solidFill>
                <a:latin typeface="Arial" panose="020B0604020202020204" pitchFamily="34" charset="0"/>
                <a:cs typeface="Arial" panose="020B0604020202020204" pitchFamily="34" charset="0"/>
              </a:rPr>
              <a:t>ELEVATE PERIMETER WALKWAY OF SILVER LAKE TO ELEVATION 5.0’ (NAVD88)</a:t>
            </a:r>
          </a:p>
          <a:p>
            <a:pPr marL="285750" indent="-285750">
              <a:buFont typeface="Wingdings" panose="05000000000000000000" pitchFamily="2" charset="2"/>
              <a:buChar char="Ø"/>
            </a:pPr>
            <a:endParaRPr lang="en-US" sz="14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endParaRPr lang="en-US" sz="1600"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1066800" y="1608248"/>
            <a:ext cx="6777038" cy="1812131"/>
          </a:xfrm>
          <a:prstGeom prst="rect">
            <a:avLst/>
          </a:prstGeom>
        </p:spPr>
      </p:pic>
      <p:pic>
        <p:nvPicPr>
          <p:cNvPr id="6" name="Picture 5"/>
          <p:cNvPicPr>
            <a:picLocks noChangeAspect="1"/>
          </p:cNvPicPr>
          <p:nvPr/>
        </p:nvPicPr>
        <p:blipFill>
          <a:blip r:embed="rId6"/>
          <a:stretch>
            <a:fillRect/>
          </a:stretch>
        </p:blipFill>
        <p:spPr>
          <a:xfrm>
            <a:off x="1066800" y="3581400"/>
            <a:ext cx="6777038" cy="2277379"/>
          </a:xfrm>
          <a:prstGeom prst="rect">
            <a:avLst/>
          </a:prstGeom>
        </p:spPr>
      </p:pic>
    </p:spTree>
    <p:extLst>
      <p:ext uri="{BB962C8B-B14F-4D97-AF65-F5344CB8AC3E}">
        <p14:creationId xmlns:p14="http://schemas.microsoft.com/office/powerpoint/2010/main" val="1136693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94" y="304800"/>
            <a:ext cx="8553453" cy="914400"/>
          </a:xfrm>
        </p:spPr>
        <p:txBody>
          <a:bodyPr>
            <a:normAutofit fontScale="90000"/>
          </a:bodyPr>
          <a:lstStyle/>
          <a:p>
            <a:r>
              <a:rPr lang="en-US" sz="2800" b="1" u="sng" dirty="0">
                <a:solidFill>
                  <a:srgbClr val="FFFF00"/>
                </a:solidFill>
                <a:latin typeface="Arial" panose="020B0604020202020204" pitchFamily="34" charset="0"/>
                <a:cs typeface="Arial" panose="020B0604020202020204" pitchFamily="34" charset="0"/>
              </a:rPr>
              <a:t>PROPOSED DESIGN COMPONENT 1 - </a:t>
            </a:r>
            <a:r>
              <a:rPr lang="en-US" sz="2800" b="1" u="sng" dirty="0" err="1">
                <a:solidFill>
                  <a:srgbClr val="FFFF00"/>
                </a:solidFill>
                <a:latin typeface="Arial" panose="020B0604020202020204" pitchFamily="34" charset="0"/>
                <a:cs typeface="Arial" panose="020B0604020202020204" pitchFamily="34" charset="0"/>
              </a:rPr>
              <a:t>CONT</a:t>
            </a:r>
            <a:r>
              <a:rPr lang="en-US" sz="2800" dirty="0"/>
              <a:t/>
            </a:r>
            <a:br>
              <a:rPr lang="en-US" sz="2800" dirty="0"/>
            </a:br>
            <a:endParaRPr lang="en-US" sz="2800" dirty="0"/>
          </a:p>
        </p:txBody>
      </p:sp>
      <p:pic>
        <p:nvPicPr>
          <p:cNvPr id="31" name="Picture 9" descr="https://upload.wikimedia.org/wikipedia/en/thumb/9/98/Seal_of_Nassau_County,_New_York.svg/1024px-Seal_of_Nassau_County,_New_York.sv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94" y="6019800"/>
            <a:ext cx="670065" cy="670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16023.000 (Barnum Island-Harbor Island Drainage)\Public Meeting\March 28th Open House\GOSR Logo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6019800"/>
            <a:ext cx="2033222" cy="6990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6320" y="1066800"/>
            <a:ext cx="6172200" cy="4572000"/>
          </a:xfrm>
          <a:prstGeom prst="rect">
            <a:avLst/>
          </a:prstGeom>
        </p:spPr>
      </p:pic>
    </p:spTree>
    <p:extLst>
      <p:ext uri="{BB962C8B-B14F-4D97-AF65-F5344CB8AC3E}">
        <p14:creationId xmlns:p14="http://schemas.microsoft.com/office/powerpoint/2010/main" val="11107077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Waveform</Template>
  <TotalTime>3945</TotalTime>
  <Words>1772</Words>
  <Application>Microsoft Office PowerPoint</Application>
  <PresentationFormat>On-screen Show (4:3)</PresentationFormat>
  <Paragraphs>307</Paragraphs>
  <Slides>40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Andalus</vt:lpstr>
      <vt:lpstr>Arial</vt:lpstr>
      <vt:lpstr>Calibri</vt:lpstr>
      <vt:lpstr>Candara</vt:lpstr>
      <vt:lpstr>Symbol</vt:lpstr>
      <vt:lpstr>Wingdings</vt:lpstr>
      <vt:lpstr>Waveform</vt:lpstr>
      <vt:lpstr>  SILVER LAKE DRAINAGE IMPROVEMENTS PROJECT PUBLIC INFORMATION MEETING  OCTOBER, 2018  New York State Governor’s Office of Storm Recovery (GOSR) – Funded Disaster Recovery </vt:lpstr>
      <vt:lpstr>PROJECT PURPOSE </vt:lpstr>
      <vt:lpstr>PROJECT STUDY AREA </vt:lpstr>
      <vt:lpstr>OBSERVED FLOODING </vt:lpstr>
      <vt:lpstr>PUBLIC OUTREACH </vt:lpstr>
      <vt:lpstr>CONCEPTUAL PLAN </vt:lpstr>
      <vt:lpstr>PROPOSED DESIGN COMPONENT 1 </vt:lpstr>
      <vt:lpstr>PROPOSED DESIGN COMPONENT 1 </vt:lpstr>
      <vt:lpstr>PROPOSED DESIGN COMPONENT 1 - CONT </vt:lpstr>
      <vt:lpstr>PROPOSED DESIGN COMPONENT 1 - CONT </vt:lpstr>
      <vt:lpstr>PROPOSED DESIGN COMPONENT 1 - CONT </vt:lpstr>
      <vt:lpstr>PROPOSED DESIGN COMPONENT 1 - CONT </vt:lpstr>
      <vt:lpstr>BENEFITS OF RAISING PERIMETER WALKWAY DESIGN COMPONENT 1 </vt:lpstr>
      <vt:lpstr>PROPOSED DESIGN COMPONENT 2 </vt:lpstr>
      <vt:lpstr>PROPOSED DESIGN COMPONENT 3 </vt:lpstr>
      <vt:lpstr>PROPOSED DESIGN COMPONENT 4 </vt:lpstr>
      <vt:lpstr>LOCAL STORM EVENTS WITHIN THE PAST 10 YEARS </vt:lpstr>
      <vt:lpstr>BENEFITS OF DESIGN ALTERNATIVES </vt:lpstr>
      <vt:lpstr>BENEFITS OF DESIGN ALTERNATIVES (cont) </vt:lpstr>
      <vt:lpstr>BENEFITS OF DESIGN ALTERNATIVES (cont) </vt:lpstr>
      <vt:lpstr>HIGH PRIORITY PROJECT COSTS </vt:lpstr>
      <vt:lpstr>PowerPoint Presentation</vt:lpstr>
      <vt:lpstr>PowerPoint Presentation</vt:lpstr>
      <vt:lpstr>EXISTING HYDRAULIC SYSTEM INVESTIGATIONS GENERAL OVERVIEW </vt:lpstr>
      <vt:lpstr>EXISTING HYDRAULIC SYSTEM INVESTIGATIONS OUTFALL CULVERTS </vt:lpstr>
      <vt:lpstr>EXISTING HYDRAULIC SYSTEM INVESTIGATIONS PARSONAGE CANAL BULKHEAD ELEVATIONS </vt:lpstr>
      <vt:lpstr>EXISTING HYDRAULIC SYSTEM INVESTIGATIONS SILVER LAKE WEIR </vt:lpstr>
      <vt:lpstr>EXISTING HYDRAULIC SYSTEM INVESTIGATIONS CONTROL GATE AT WEIR </vt:lpstr>
      <vt:lpstr>EXISTING HYDRAULIC SYSTEM INVESTIGATIONS UPSTREAM CHANNEL SOUTH OF CAROLINE’S POND </vt:lpstr>
      <vt:lpstr>EXISTING HYDRAULIC SYSTEM INVESTIGATIONS WEIR STRUCTURE AT LOFT’S POND </vt:lpstr>
      <vt:lpstr>DRAINAGE MODEL </vt:lpstr>
      <vt:lpstr>DESIGN SCENARIOS vs DESIGN CRITERIA </vt:lpstr>
      <vt:lpstr>SIGNIFICANT FINDINGS OF EXISTING MODEL </vt:lpstr>
      <vt:lpstr>SIGNIFICANT FINDINGS OF EXISTING MODEL </vt:lpstr>
      <vt:lpstr>PROPOSED MODEL RESULTS SILVER LAKE </vt:lpstr>
      <vt:lpstr>PROPOSED MODEL RESULTS CAROLINE’S POND </vt:lpstr>
      <vt:lpstr>Silver Lake GIS Inventory</vt:lpstr>
      <vt:lpstr>Stakeholder Committee- Alternatives Discussed </vt:lpstr>
      <vt:lpstr>Establishing a DESIGN CRITERIA</vt:lpstr>
      <vt:lpstr>Silver Lake Watershed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Steele</dc:creator>
  <cp:lastModifiedBy>Bob Steele</cp:lastModifiedBy>
  <cp:revision>244</cp:revision>
  <cp:lastPrinted>2018-10-12T15:12:24Z</cp:lastPrinted>
  <dcterms:created xsi:type="dcterms:W3CDTF">2016-01-22T13:36:56Z</dcterms:created>
  <dcterms:modified xsi:type="dcterms:W3CDTF">2018-10-19T12:43:47Z</dcterms:modified>
</cp:coreProperties>
</file>